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Lst>
  <p:sldSz cy="5143500" cx="9144000"/>
  <p:notesSz cx="6858000" cy="9144000"/>
  <p:embeddedFontLst>
    <p:embeddedFont>
      <p:font typeface="Roboto"/>
      <p:regular r:id="rId94"/>
      <p:bold r:id="rId95"/>
      <p:italic r:id="rId96"/>
      <p:boldItalic r:id="rId97"/>
    </p:embeddedFont>
    <p:embeddedFont>
      <p:font typeface="Montserrat"/>
      <p:regular r:id="rId98"/>
      <p:bold r:id="rId99"/>
      <p:italic r:id="rId100"/>
      <p:boldItalic r:id="rId101"/>
    </p:embeddedFont>
    <p:embeddedFont>
      <p:font typeface="Montserrat Medium"/>
      <p:regular r:id="rId102"/>
      <p:bold r:id="rId103"/>
      <p:italic r:id="rId104"/>
      <p:boldItalic r:id="rId105"/>
    </p:embeddedFont>
    <p:embeddedFont>
      <p:font typeface="Open Sans SemiBold"/>
      <p:regular r:id="rId106"/>
      <p:bold r:id="rId107"/>
      <p:italic r:id="rId108"/>
      <p:boldItalic r:id="rId109"/>
    </p:embeddedFont>
    <p:embeddedFont>
      <p:font typeface="Open Sans Light"/>
      <p:regular r:id="rId110"/>
      <p:bold r:id="rId111"/>
      <p:italic r:id="rId112"/>
      <p:boldItalic r:id="rId113"/>
    </p:embeddedFont>
    <p:embeddedFont>
      <p:font typeface="Open Sans"/>
      <p:regular r:id="rId114"/>
      <p:bold r:id="rId115"/>
      <p:italic r:id="rId116"/>
      <p:boldItalic r:id="rId11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font" Target="fonts/OpenSansSemiBold-bold.fntdata"/><Relationship Id="rId106" Type="http://schemas.openxmlformats.org/officeDocument/2006/relationships/font" Target="fonts/OpenSansSemiBold-regular.fntdata"/><Relationship Id="rId105" Type="http://schemas.openxmlformats.org/officeDocument/2006/relationships/font" Target="fonts/MontserratMedium-boldItalic.fntdata"/><Relationship Id="rId104" Type="http://schemas.openxmlformats.org/officeDocument/2006/relationships/font" Target="fonts/MontserratMedium-italic.fntdata"/><Relationship Id="rId109" Type="http://schemas.openxmlformats.org/officeDocument/2006/relationships/font" Target="fonts/OpenSansSemiBold-boldItalic.fntdata"/><Relationship Id="rId108" Type="http://schemas.openxmlformats.org/officeDocument/2006/relationships/font" Target="fonts/OpenSansSemiBold-italic.fntdata"/><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font" Target="fonts/MontserratMedium-bold.fntdata"/><Relationship Id="rId102" Type="http://schemas.openxmlformats.org/officeDocument/2006/relationships/font" Target="fonts/MontserratMedium-regular.fntdata"/><Relationship Id="rId101" Type="http://schemas.openxmlformats.org/officeDocument/2006/relationships/font" Target="fonts/Montserrat-boldItalic.fntdata"/><Relationship Id="rId100" Type="http://schemas.openxmlformats.org/officeDocument/2006/relationships/font" Target="fonts/Montserrat-italic.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font" Target="fonts/Roboto-bold.fntdata"/><Relationship Id="rId94" Type="http://schemas.openxmlformats.org/officeDocument/2006/relationships/font" Target="fonts/Roboto-regular.fntdata"/><Relationship Id="rId97" Type="http://schemas.openxmlformats.org/officeDocument/2006/relationships/font" Target="fonts/Roboto-boldItalic.fntdata"/><Relationship Id="rId96" Type="http://schemas.openxmlformats.org/officeDocument/2006/relationships/font" Target="fonts/Roboto-italic.fntdata"/><Relationship Id="rId11" Type="http://schemas.openxmlformats.org/officeDocument/2006/relationships/slide" Target="slides/slide6.xml"/><Relationship Id="rId99" Type="http://schemas.openxmlformats.org/officeDocument/2006/relationships/font" Target="fonts/Montserrat-bold.fntdata"/><Relationship Id="rId10" Type="http://schemas.openxmlformats.org/officeDocument/2006/relationships/slide" Target="slides/slide5.xml"/><Relationship Id="rId98" Type="http://schemas.openxmlformats.org/officeDocument/2006/relationships/font" Target="fonts/Montserrat-regular.fntdata"/><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7" Type="http://schemas.openxmlformats.org/officeDocument/2006/relationships/font" Target="fonts/OpenSans-boldItalic.fntdata"/><Relationship Id="rId116" Type="http://schemas.openxmlformats.org/officeDocument/2006/relationships/font" Target="fonts/OpenSans-italic.fntdata"/><Relationship Id="rId115" Type="http://schemas.openxmlformats.org/officeDocument/2006/relationships/font" Target="fonts/OpenSans-bold.fntdata"/><Relationship Id="rId15" Type="http://schemas.openxmlformats.org/officeDocument/2006/relationships/slide" Target="slides/slide10.xml"/><Relationship Id="rId110" Type="http://schemas.openxmlformats.org/officeDocument/2006/relationships/font" Target="fonts/OpenSansLight-regular.fntdata"/><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font" Target="fonts/OpenSans-regular.fntdata"/><Relationship Id="rId18" Type="http://schemas.openxmlformats.org/officeDocument/2006/relationships/slide" Target="slides/slide13.xml"/><Relationship Id="rId113" Type="http://schemas.openxmlformats.org/officeDocument/2006/relationships/font" Target="fonts/OpenSansLight-boldItalic.fntdata"/><Relationship Id="rId112" Type="http://schemas.openxmlformats.org/officeDocument/2006/relationships/font" Target="fonts/OpenSansLight-italic.fntdata"/><Relationship Id="rId111" Type="http://schemas.openxmlformats.org/officeDocument/2006/relationships/font" Target="fonts/OpenSansLight-bold.fntdata"/><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fetch_excluded_assets%5D=1&amp;filters%5Bcontent_type%3Aimage%5D=1&amp;k=apple+plant+drawing&amp;order=relevance&amp;safe_search=1&amp;limit=100&amp;search_page=1&amp;search_type=usertyped&amp;acp=&amp;aco=apple+plant+drawing&amp;get_facets=0&amp;asset_id=595334725"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fetch_excluded_assets%5D=1&amp;filters%5Bcontent_type%3Aimage%5D=1&amp;k=apple+plant+drawing&amp;order=relevance&amp;safe_search=1&amp;limit=100&amp;search_page=1&amp;search_type=usertyped&amp;acp=&amp;aco=apple+plant+drawing&amp;get_facets=0&amp;asset_id=595334725"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fetch_excluded_assets%5D=1&amp;filters%5Bcontent_type%3Aimage%5D=1&amp;k=apple+plant+drawing&amp;order=relevance&amp;safe_search=1&amp;limit=100&amp;search_page=1&amp;search_type=usertyped&amp;acp=&amp;aco=apple+plant+drawing&amp;get_facets=0&amp;asset_id=595334725"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fetch_excluded_assets%5D=1&amp;filters%5Bcontent_type%3Aimage%5D=1&amp;k=apple+plant+drawing&amp;order=relevance&amp;safe_search=1&amp;limit=100&amp;search_page=1&amp;search_type=usertyped&amp;acp=&amp;aco=apple+plant+drawing&amp;get_facets=0&amp;asset_id=595334725"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fetch_excluded_assets%5D=1&amp;filters%5Bcontent_type%3Aimage%5D=1&amp;k=apple+plant+drawing&amp;order=relevance&amp;safe_search=1&amp;limit=100&amp;search_page=1&amp;search_type=usertyped&amp;acp=&amp;aco=apple+plant+drawing&amp;get_facets=0&amp;asset_id=595334725"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fetch_excluded_assets%5D=1&amp;filters%5Bcontent_type%3Aimage%5D=1&amp;k=apple+plant+drawing&amp;order=relevance&amp;safe_search=1&amp;limit=100&amp;search_page=1&amp;search_type=usertyped&amp;acp=&amp;aco=apple+plant+drawing&amp;get_facets=0&amp;asset_id=595334725"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fetch_excluded_assets%5D=1&amp;filters%5Bcontent_type%3Aimage%5D=1&amp;k=apple+plant+drawing&amp;order=relevance&amp;safe_search=1&amp;limit=100&amp;search_page=1&amp;search_type=usertyped&amp;acp=&amp;aco=apple+plant+drawing&amp;get_facets=0&amp;asset_id=595334725"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fetch_excluded_assets%5D=1&amp;filters%5Bcontent_type%3Aimage%5D=1&amp;k=apple+plant+drawing&amp;order=relevance&amp;safe_search=1&amp;limit=100&amp;search_page=1&amp;search_type=usertyped&amp;acp=&amp;aco=apple+plant+drawing&amp;get_facets=0&amp;asset_id=595334725"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fetch_excluded_assets%5D=1&amp;filters%5Bcontent_type%3Aimage%5D=1&amp;k=apple+plant+drawing&amp;order=relevance&amp;safe_search=1&amp;limit=100&amp;search_page=1&amp;search_type=usertyped&amp;acp=&amp;aco=apple+plant+drawing&amp;get_facets=0&amp;asset_id=595334725"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fetch_excluded_assets%5D=1&amp;filters%5Bcontent_type%3Aimage%5D=1&amp;k=apple+plant+drawing&amp;order=relevance&amp;safe_search=1&amp;limit=100&amp;search_page=1&amp;search_type=usertyped&amp;acp=&amp;aco=apple+plant+drawing&amp;get_facets=0&amp;asset_id=595334725"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fetch_excluded_assets%5D=1&amp;filters%5Bcontent_type%3Aimage%5D=1&amp;k=apple+plant+drawing&amp;order=relevance&amp;safe_search=1&amp;limit=100&amp;search_page=1&amp;search_type=usertyped&amp;acp=&amp;aco=apple+plant+drawing&amp;get_facets=0&amp;asset_id=595334725"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fetch_excluded_assets%5D=1&amp;filters%5Bcontent_type%3Aimage%5D=1&amp;k=apple+plant+drawing&amp;order=relevance&amp;safe_search=1&amp;limit=100&amp;search_page=1&amp;search_type=usertyped&amp;acp=&amp;aco=apple+plant+drawing&amp;get_facets=0&amp;asset_id=595334725"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fetch_excluded_assets%5D=1&amp;filters%5Bcontent_type%3Aimage%5D=1&amp;k=apple+plant+drawing&amp;order=relevance&amp;safe_search=1&amp;limit=100&amp;search_page=1&amp;search_type=usertyped&amp;acp=&amp;aco=apple+plant+drawing&amp;get_facets=0&amp;asset_id=595334725"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fetch_excluded_assets%5D=1&amp;filters%5Bcontent_type%3Aimage%5D=1&amp;k=apple+plant+drawing&amp;order=relevance&amp;safe_search=1&amp;limit=100&amp;search_page=1&amp;search_type=usertyped&amp;acp=&amp;aco=apple+plant+drawing&amp;get_facets=0&amp;asset_id=595334725"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fetch_excluded_assets%5D=1&amp;filters%5Bcontent_type%3Aimage%5D=1&amp;k=apple+plant+drawing&amp;order=relevance&amp;safe_search=1&amp;limit=100&amp;search_page=1&amp;search_type=usertyped&amp;acp=&amp;aco=apple+plant+drawing&amp;get_facets=0&amp;asset_id=595334725"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fetch_excluded_assets%5D=1&amp;filters%5Bcontent_type%3Aimage%5D=1&amp;k=apple+plant+drawing&amp;order=relevance&amp;safe_search=1&amp;limit=100&amp;search_page=1&amp;search_type=usertyped&amp;acp=&amp;aco=apple+plant+drawing&amp;get_facets=0&amp;asset_id=595334725"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fetch_excluded_assets%5D=1&amp;filters%5Bcontent_type%3Aimage%5D=1&amp;k=apple+plant+drawing&amp;order=relevance&amp;safe_search=1&amp;limit=100&amp;search_page=1&amp;search_type=usertyped&amp;acp=&amp;aco=apple+plant+drawing&amp;get_facets=0&amp;asset_id=595334725"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fetch_excluded_assets%5D=1&amp;filters%5Bcontent_type%3Aimage%5D=1&amp;k=apple+plant+drawing&amp;order=relevance&amp;safe_search=1&amp;limit=100&amp;search_page=1&amp;search_type=usertyped&amp;acp=&amp;aco=apple+plant+drawing&amp;get_facets=0&amp;asset_id=595334725"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fetch_excluded_assets%5D=1&amp;filters%5Bcontent_type%3Aimage%5D=1&amp;k=apple+plant+drawing&amp;order=relevance&amp;safe_search=1&amp;limit=100&amp;search_page=1&amp;search_type=usertyped&amp;acp=&amp;aco=apple+plant+drawing&amp;get_facets=0&amp;asset_id=595334725"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fetch_excluded_assets%5D=1&amp;filters%5Bcontent_type%3Aimage%5D=1&amp;k=apple+plant+drawing&amp;order=relevance&amp;safe_search=1&amp;limit=100&amp;search_page=1&amp;search_type=usertyped&amp;acp=&amp;aco=apple+plant+drawing&amp;get_facets=0&amp;asset_id=595334725"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d.usace.army.mil/Media/News-Releases/Article/3785503/rockaway-kicks-off-beach-season-as-work-resumes/" TargetMode="Externa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fetch_excluded_assets%5D=1&amp;filters%5Bcontent_type%3Aimage%5D=1&amp;k=apple+plant+drawing&amp;order=relevance&amp;safe_search=1&amp;limit=100&amp;search_page=1&amp;search_type=usertyped&amp;acp=&amp;aco=apple+plant+drawing&amp;get_facets=0&amp;asset_id=595334725" TargetMode="Externa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fetch_excluded_assets%5D=1&amp;filters%5Bcontent_type%3Aimage%5D=1&amp;k=apple+plant+drawing&amp;order=relevance&amp;safe_search=1&amp;limit=100&amp;search_page=1&amp;search_type=usertyped&amp;acp=&amp;aco=apple+plant+drawing&amp;get_facets=0&amp;asset_id=595334725" TargetMode="Externa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fetch_excluded_assets%5D=1&amp;filters%5Bcontent_type%3Aimage%5D=1&amp;k=apple+plant+drawing&amp;order=relevance&amp;safe_search=1&amp;limit=100&amp;search_page=1&amp;search_type=usertyped&amp;acp=&amp;aco=apple+plant+drawing&amp;get_facets=0&amp;asset_id=595334725" TargetMode="Externa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fetch_excluded_assets%5D=1&amp;filters%5Bcontent_type%3Aimage%5D=1&amp;k=apple+plant+drawing&amp;order=relevance&amp;safe_search=1&amp;limit=100&amp;search_page=1&amp;search_type=usertyped&amp;acp=&amp;aco=apple+plant+drawing&amp;get_facets=0&amp;asset_id=595334725" TargetMode="Externa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fetch_excluded_assets%5D=1&amp;filters%5Bcontent_type%3Aimage%5D=1&amp;k=apple+plant+drawing&amp;order=relevance&amp;safe_search=1&amp;limit=100&amp;search_page=1&amp;search_type=usertyped&amp;acp=&amp;aco=apple+plant+drawing&amp;get_facets=0&amp;asset_id=595334725" TargetMode="Externa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fetch_excluded_assets%5D=1&amp;filters%5Bcontent_type%3Aimage%5D=1&amp;k=apple+plant+drawing&amp;order=relevance&amp;safe_search=1&amp;limit=100&amp;search_page=1&amp;search_type=usertyped&amp;acp=&amp;aco=apple+plant+drawing&amp;get_facets=0&amp;asset_id=595334725" TargetMode="Externa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fetch_excluded_assets%5D=1&amp;filters%5Bcontent_type%3Aimage%5D=1&amp;k=apple+plant+drawing&amp;order=relevance&amp;safe_search=1&amp;limit=100&amp;search_page=1&amp;search_type=usertyped&amp;acp=&amp;aco=apple+plant+drawing&amp;get_facets=0&amp;asset_id=595334725" TargetMode="Externa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fetch_excluded_assets%5D=1&amp;filters%5Bcontent_type%3Aimage%5D=1&amp;k=apple+plant+drawing&amp;order=relevance&amp;safe_search=1&amp;limit=100&amp;search_page=1&amp;search_type=usertyped&amp;acp=&amp;aco=apple+plant+drawing&amp;get_facets=0&amp;asset_id=595334725" TargetMode="Externa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ock.adobe.com/search?filters%5Bcontent_type%3Aphoto%5D=1&amp;filters%5Bcontent_type%3Aillustration%5D=1&amp;filters%5Bcontent_type%3Azip_vector%5D=1&amp;filters%5Bcontent_type%3Avideo%5D=1&amp;filters%5Bcontent_type%3Atemplate%5D=1&amp;filters%5Bcontent_type%3A3d%5D=1&amp;filters%5Bfetch_excluded_assets%5D=1&amp;filters%5Bcontent_type%3Aimage%5D=1&amp;k=apple+plant+drawing&amp;order=relevance&amp;safe_search=1&amp;limit=100&amp;search_page=1&amp;search_type=usertyped&amp;acp=&amp;aco=apple+plant+drawing&amp;get_facets=0&amp;asset_id=595334725" TargetMode="Externa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e0c0706636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e0c0706636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e0c0706636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e0c0706636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Photo source: RISE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e0c0706636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e0c0706636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Photo Source: RISE</a:t>
            </a:r>
            <a:endParaRPr/>
          </a:p>
          <a:p>
            <a:pPr indent="0" lvl="0" marL="0" rtl="0" algn="l">
              <a:spcBef>
                <a:spcPts val="0"/>
              </a:spcBef>
              <a:spcAft>
                <a:spcPts val="0"/>
              </a:spcAft>
              <a:buNone/>
            </a:pPr>
            <a:r>
              <a:rPr lang="en"/>
              <a:t>Fact sources: Jamaica Bay-Rockaway Parks Conservancy, RISE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e0c0706636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e0c0706636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Jamaica Bay is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e79f0c79ec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e79f0c79ec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e79f0c79ec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e79f0c79ec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e79f0c79ec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e79f0c79ec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dc8e8eaf78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dc8e8eaf78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Apple plant drawing stock photos, royalty-free images, vectors, video (adobe.com)</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dc8e8eaf78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dc8e8eaf78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Apple plant drawing stock photos, royalty-free images, vectors, video (adobe.com)</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dc8e8eaf78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dc8e8eaf78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Apple plant drawing stock photos, royalty-free images, vectors, video (adobe.com)</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2e79f0c79ec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e79f0c79ec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71e560807c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71e560807c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Apple plant drawing stock photos, royalty-free images, vectors, video (adobe.com)</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71e560807c_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271e560807c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Apple plant drawing stock photos, royalty-free images, vectors, video (adobe.com)</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e0c0706636_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e0c0706636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Photo source: US Geological Society</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71e560807c_1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271e560807c_1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Apple plant drawing stock photos, royalty-free images, vectors, video (adobe.com)</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71e560807c_1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71e560807c_1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Apple plant drawing stock photos, royalty-free images, vectors, video (adobe.com)</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71e560807c_1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271e560807c_1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Apple plant drawing stock photos, royalty-free images, vectors, video (adobe.com)</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e0cc90b37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e0cc90b37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Photo source: </a:t>
            </a:r>
            <a:r>
              <a:rPr lang="en"/>
              <a:t>Secret NYC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e79f0c79ec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2e79f0c79ec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Photo source: Secret NYC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71e560807c_1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271e560807c_1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Apple plant drawing stock photos, royalty-free images, vectors, video (adobe.com)</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71e560807c_1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271e560807c_1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Apple plant drawing stock photos, royalty-free images, vectors, video (adobe.com)</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e79f0c79ec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e79f0c79ec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71e560807c_1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271e560807c_1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Apple plant drawing stock photos, royalty-free images, vectors, video (adobe.com)</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e0cc90b375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2e0cc90b375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Photo source: Bon Appetit</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71e560807c_1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271e560807c_1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Apple plant drawing stock photos, royalty-free images, vectors, video (adobe.com)</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71e560807c_1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271e560807c_1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Apple plant drawing stock photos, royalty-free images, vectors, video (adobe.com)</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71e560807c_1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271e560807c_1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Apple plant drawing stock photos, royalty-free images, vectors, video (adobe.com)</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2e0cc90b375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2e0cc90b375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Photo source: RISE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71e560807c_1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271e560807c_1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Apple plant drawing stock photos, royalty-free images, vectors, video (adobe.com)</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71e560807c_1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271e560807c_1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Apple plant drawing stock photos, royalty-free images, vectors, video (adobe.com)</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e0cc90b37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2e0cc90b37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Apple plant drawing stock photos, royalty-free images, vectors, video (adobe.com)</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dc8e8eaf78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2dc8e8eaf78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e79f0c79ec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2e79f0c79ec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71e560807c_1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271e560807c_1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dffa94142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2dffa94142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Photo source: RISE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e0cc90b375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2e0cc90b375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Photo source: RISE</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e0cc90b375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2e0cc90b375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Photo source: NY Daily News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2e0cc90b375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2e0cc90b375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Photo source: NY Daily News</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2dffa941425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2dffa94142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Apple plant drawing stock photos, royalty-free images, vectors, video (adobe.com)</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71e560807c_1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271e560807c_1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Apple plant drawing stock photos, royalty-free images, vectors, video (adobe.com)</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71e560807c_1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271e560807c_1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e0cc90b375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2e0cc90b375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Apple plant drawing stock photos, royalty-free images, vectors, video (adobe.com)</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71e560807c_1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271e560807c_1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e79f0c79ec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2e79f0c79ec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2dffa941425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2dffa941425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latin typeface="Montserrat"/>
                <a:ea typeface="Montserrat"/>
                <a:cs typeface="Montserrat"/>
                <a:sym typeface="Montserrat"/>
              </a:rPr>
              <a:t>The US Army Corps of Engineers began their efforts to make the Rockaway coast more resilient in 2013, in response to Superstorm Sandy.</a:t>
            </a:r>
            <a:endParaRPr sz="14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 sz="1400">
                <a:solidFill>
                  <a:schemeClr val="dk1"/>
                </a:solidFill>
                <a:latin typeface="Montserrat"/>
                <a:ea typeface="Montserrat"/>
                <a:cs typeface="Montserrat"/>
                <a:sym typeface="Montserrat"/>
              </a:rPr>
              <a:t>1. Groins</a:t>
            </a:r>
            <a:r>
              <a:rPr lang="en" sz="1400">
                <a:solidFill>
                  <a:schemeClr val="dk1"/>
                </a:solidFill>
                <a:latin typeface="Montserrat"/>
                <a:ea typeface="Montserrat"/>
                <a:cs typeface="Montserrat"/>
                <a:sym typeface="Montserrat"/>
              </a:rPr>
              <a:t> are stone structures meant to trap sand and slow down beach erosion (or, wearing away of the sand). The Army Corps constructed 14 new groins as part of this work.</a:t>
            </a:r>
            <a:endParaRPr sz="14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 sz="1400">
                <a:solidFill>
                  <a:schemeClr val="dk1"/>
                </a:solidFill>
                <a:latin typeface="Montserrat"/>
                <a:ea typeface="Montserrat"/>
                <a:cs typeface="Montserrat"/>
                <a:sym typeface="Montserrat"/>
              </a:rPr>
              <a:t>2. Engineered dunes: </a:t>
            </a:r>
            <a:r>
              <a:rPr lang="en" sz="1400">
                <a:solidFill>
                  <a:schemeClr val="dk1"/>
                </a:solidFill>
                <a:latin typeface="Montserrat"/>
                <a:ea typeface="Montserrat"/>
                <a:cs typeface="Montserrat"/>
                <a:sym typeface="Montserrat"/>
              </a:rPr>
              <a:t>the Army Corps is installing sand to create new dunes. This is part of a process called “beach replenishment.”</a:t>
            </a:r>
            <a:endParaRPr sz="14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 sz="1400">
                <a:solidFill>
                  <a:schemeClr val="dk1"/>
                </a:solidFill>
                <a:latin typeface="Montserrat"/>
                <a:ea typeface="Montserrat"/>
                <a:cs typeface="Montserrat"/>
                <a:sym typeface="Montserrat"/>
              </a:rPr>
              <a:t>3. Reinforced dunes/sea wall: </a:t>
            </a:r>
            <a:r>
              <a:rPr lang="en" sz="1400">
                <a:solidFill>
                  <a:schemeClr val="dk1"/>
                </a:solidFill>
                <a:latin typeface="Montserrat"/>
                <a:ea typeface="Montserrat"/>
                <a:cs typeface="Montserrat"/>
                <a:sym typeface="Montserrat"/>
              </a:rPr>
              <a:t>they are also adding sheet pile beneath the dunes to make them stronger and create a sea wall to protect against storm surge and sea level rise</a:t>
            </a:r>
            <a:endParaRPr sz="14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400">
              <a:solidFill>
                <a:srgbClr val="FF0000"/>
              </a:solidFill>
              <a:latin typeface="Montserrat"/>
              <a:ea typeface="Montserrat"/>
              <a:cs typeface="Montserrat"/>
              <a:sym typeface="Montserrat"/>
            </a:endParaRPr>
          </a:p>
          <a:p>
            <a:pPr indent="0" lvl="0" marL="0" rtl="0" algn="l">
              <a:spcBef>
                <a:spcPts val="0"/>
              </a:spcBef>
              <a:spcAft>
                <a:spcPts val="0"/>
              </a:spcAft>
              <a:buNone/>
            </a:pPr>
            <a:r>
              <a:rPr lang="en" sz="1400">
                <a:solidFill>
                  <a:schemeClr val="dk1"/>
                </a:solidFill>
                <a:latin typeface="Montserrat"/>
                <a:ea typeface="Montserrat"/>
                <a:cs typeface="Montserrat"/>
                <a:sym typeface="Montserrat"/>
              </a:rPr>
              <a:t>This webpage includes an announcement from USACE and some photos of the work in progress: </a:t>
            </a:r>
            <a:r>
              <a:rPr lang="en" sz="1400" u="sng">
                <a:solidFill>
                  <a:schemeClr val="dk1"/>
                </a:solidFill>
                <a:latin typeface="Montserrat"/>
                <a:ea typeface="Montserrat"/>
                <a:cs typeface="Montserrat"/>
                <a:sym typeface="Montserrat"/>
                <a:hlinkClick r:id="rId2">
                  <a:extLst>
                    <a:ext uri="{A12FA001-AC4F-418D-AE19-62706E023703}">
                      <ahyp:hlinkClr val="tx"/>
                    </a:ext>
                  </a:extLst>
                </a:hlinkClick>
              </a:rPr>
              <a:t>https://www.nad.usace.army.mil/Media/News-Releases/Article/3785503/rockaway-kicks-off-beach-season-as-work-resumes/</a:t>
            </a:r>
            <a:r>
              <a:rPr lang="en" sz="1400">
                <a:solidFill>
                  <a:schemeClr val="dk1"/>
                </a:solidFill>
                <a:latin typeface="Montserrat"/>
                <a:ea typeface="Montserrat"/>
                <a:cs typeface="Montserrat"/>
                <a:sym typeface="Montserrat"/>
              </a:rPr>
              <a:t> </a:t>
            </a:r>
            <a:endParaRPr sz="14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400">
              <a:solidFill>
                <a:schemeClr val="dk1"/>
              </a:solidFill>
              <a:latin typeface="Montserrat"/>
              <a:ea typeface="Montserrat"/>
              <a:cs typeface="Montserrat"/>
              <a:sym typeface="Montserrat"/>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71e560807c_1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271e560807c_1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e0cc90b375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2e0cc90b375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[Select 1-2 students to share]</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2dffa941425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2dffa941425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271e560807c_1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271e560807c_1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5275" lvl="0" marL="457200" rtl="0" algn="l">
              <a:spcBef>
                <a:spcPts val="0"/>
              </a:spcBef>
              <a:spcAft>
                <a:spcPts val="0"/>
              </a:spcAft>
              <a:buClr>
                <a:srgbClr val="444746"/>
              </a:buClr>
              <a:buSzPts val="1050"/>
              <a:buFont typeface="Roboto"/>
              <a:buChar char="-"/>
            </a:pPr>
            <a:r>
              <a:rPr lang="en" sz="1050">
                <a:solidFill>
                  <a:srgbClr val="444746"/>
                </a:solidFill>
                <a:latin typeface="Roboto"/>
                <a:ea typeface="Roboto"/>
                <a:cs typeface="Roboto"/>
                <a:sym typeface="Roboto"/>
              </a:rPr>
              <a:t>The new boardwalk was designed to provide better protection for Rockaway.</a:t>
            </a:r>
            <a:endParaRPr sz="1050">
              <a:solidFill>
                <a:srgbClr val="444746"/>
              </a:solidFill>
              <a:latin typeface="Roboto"/>
              <a:ea typeface="Roboto"/>
              <a:cs typeface="Roboto"/>
              <a:sym typeface="Roboto"/>
            </a:endParaRPr>
          </a:p>
          <a:p>
            <a:pPr indent="-295275" lvl="0" marL="457200" rtl="0" algn="l">
              <a:spcBef>
                <a:spcPts val="0"/>
              </a:spcBef>
              <a:spcAft>
                <a:spcPts val="0"/>
              </a:spcAft>
              <a:buClr>
                <a:srgbClr val="444746"/>
              </a:buClr>
              <a:buSzPts val="1050"/>
              <a:buFont typeface="Roboto"/>
              <a:buChar char="-"/>
            </a:pPr>
            <a:r>
              <a:rPr lang="en" sz="1050">
                <a:solidFill>
                  <a:srgbClr val="444746"/>
                </a:solidFill>
                <a:latin typeface="Roboto"/>
                <a:ea typeface="Roboto"/>
                <a:cs typeface="Roboto"/>
                <a:sym typeface="Roboto"/>
              </a:rPr>
              <a:t> The new reinforced concrete boardwalk is elevated above the 100-year floodplain, and is supplemented with over four and a half miles of retaining walls and planted sand dunes. </a:t>
            </a:r>
            <a:endParaRPr sz="1050">
              <a:solidFill>
                <a:srgbClr val="444746"/>
              </a:solidFill>
              <a:latin typeface="Roboto"/>
              <a:ea typeface="Roboto"/>
              <a:cs typeface="Roboto"/>
              <a:sym typeface="Roboto"/>
            </a:endParaRPr>
          </a:p>
          <a:p>
            <a:pPr indent="-295275" lvl="0" marL="457200" rtl="0" algn="l">
              <a:spcBef>
                <a:spcPts val="0"/>
              </a:spcBef>
              <a:spcAft>
                <a:spcPts val="0"/>
              </a:spcAft>
              <a:buClr>
                <a:srgbClr val="444746"/>
              </a:buClr>
              <a:buSzPts val="1050"/>
              <a:buFont typeface="Roboto"/>
              <a:buChar char="-"/>
            </a:pPr>
            <a:r>
              <a:rPr lang="en" sz="1050">
                <a:solidFill>
                  <a:srgbClr val="444746"/>
                </a:solidFill>
                <a:latin typeface="Roboto"/>
                <a:ea typeface="Roboto"/>
                <a:cs typeface="Roboto"/>
                <a:sym typeface="Roboto"/>
              </a:rPr>
              <a:t>The new boardwalk also features amenities, </a:t>
            </a:r>
            <a:r>
              <a:rPr lang="en" sz="1050">
                <a:solidFill>
                  <a:srgbClr val="444746"/>
                </a:solidFill>
                <a:latin typeface="Roboto"/>
                <a:ea typeface="Roboto"/>
                <a:cs typeface="Roboto"/>
                <a:sym typeface="Roboto"/>
              </a:rPr>
              <a:t>gathering</a:t>
            </a:r>
            <a:r>
              <a:rPr lang="en" sz="1050">
                <a:solidFill>
                  <a:srgbClr val="444746"/>
                </a:solidFill>
                <a:latin typeface="Roboto"/>
                <a:ea typeface="Roboto"/>
                <a:cs typeface="Roboto"/>
                <a:sym typeface="Roboto"/>
              </a:rPr>
              <a:t> places, and public seating.</a:t>
            </a:r>
            <a:endParaRPr sz="1050">
              <a:solidFill>
                <a:srgbClr val="444746"/>
              </a:solidFill>
              <a:latin typeface="Roboto"/>
              <a:ea typeface="Roboto"/>
              <a:cs typeface="Roboto"/>
              <a:sym typeface="Roboto"/>
            </a:endParaRPr>
          </a:p>
          <a:p>
            <a:pPr indent="-295275" lvl="0" marL="457200" rtl="0" algn="l">
              <a:spcBef>
                <a:spcPts val="0"/>
              </a:spcBef>
              <a:spcAft>
                <a:spcPts val="0"/>
              </a:spcAft>
              <a:buClr>
                <a:srgbClr val="444746"/>
              </a:buClr>
              <a:buSzPts val="1050"/>
              <a:buFont typeface="Roboto"/>
              <a:buChar char="-"/>
            </a:pPr>
            <a:r>
              <a:rPr lang="en" sz="1050">
                <a:solidFill>
                  <a:srgbClr val="444746"/>
                </a:solidFill>
                <a:latin typeface="Roboto"/>
                <a:ea typeface="Roboto"/>
                <a:cs typeface="Roboto"/>
                <a:sym typeface="Roboto"/>
              </a:rPr>
              <a:t>As shown in the photo on this slide, the old boardwalk was constructed out of teakwood and wasn't raised like the rebuilt/current boardwalk.</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271e560807c_1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271e560807c_1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Dune restoration involves planting native plants on sand dunes to make them stronger</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2e0cc90b375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2e0cc90b375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[Select 1-2 students to share]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2e0cc90b375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2e0cc90b375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As we will discuss more in a few minutes, dunes play an important role in keeping coastal communities safe from storms and flooding</a:t>
            </a:r>
            <a:endParaRPr/>
          </a:p>
          <a:p>
            <a:pPr indent="-298450" lvl="0" marL="457200" rtl="0" algn="l">
              <a:spcBef>
                <a:spcPts val="0"/>
              </a:spcBef>
              <a:spcAft>
                <a:spcPts val="0"/>
              </a:spcAft>
              <a:buSzPts val="1100"/>
              <a:buChar char="-"/>
            </a:pPr>
            <a:r>
              <a:rPr lang="en"/>
              <a:t>Plants are very important to keep dunes strong and healthy and to prevent erosion (or, when dunes break down and lose sand over time)</a:t>
            </a:r>
            <a:endParaRPr/>
          </a:p>
          <a:p>
            <a:pPr indent="-298450" lvl="0" marL="457200" rtl="0" algn="l">
              <a:spcBef>
                <a:spcPts val="0"/>
              </a:spcBef>
              <a:spcAft>
                <a:spcPts val="0"/>
              </a:spcAft>
              <a:buSzPts val="1100"/>
              <a:buChar char="-"/>
            </a:pPr>
            <a:r>
              <a:rPr lang="en"/>
              <a:t>RISE (Rockaway Initiative for Sustainability and Equity) is a local non-profit that organizes beach clean-ups and dune plantings with the greater Rockaway community</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2e0cc90b375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2e0cc90b375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[Select 1-2 students to share]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2dc8e8eaf78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2dc8e8eaf78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e79f0c79e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e79f0c79e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2dc8e8eaf78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2dc8e8eaf78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dc8e8eaf78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2dc8e8eaf78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Apple plant drawing stock photos, royalty-free images, vectors, video (adobe.com)</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dc8e8eaf78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2dc8e8eaf78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Apple plant drawing stock photos, royalty-free images, vectors, video (adobe.com)</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2dc8e8eaf78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2dc8e8eaf78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Apple plant drawing stock photos, royalty-free images, vectors, video (adobe.com)</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2dc8e8eaf78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2dc8e8eaf78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Apple plant drawing stock photos, royalty-free images, vectors, video (adobe.com)</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2dc8e8eaf78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2dc8e8eaf78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Apple plant drawing stock photos, royalty-free images, vectors, video (adobe.com)</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2dc8e8eaf78_0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2dc8e8eaf78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Apple plant drawing stock photos, royalty-free images, vectors, video (adobe.com)</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2dc8e8eaf78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2dc8e8eaf78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Apple plant drawing stock photos, royalty-free images, vectors, video (adobe.com)</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2dc8e8eaf78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2dc8e8eaf78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Apple plant drawing stock photos, royalty-free images, vectors, video (adobe.com)</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271e560807c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271e560807c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cfad259922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2cfad259922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2e2b352ce29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2e2b352ce29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8770" lvl="0" marL="457200" rtl="0" algn="l">
              <a:spcBef>
                <a:spcPts val="0"/>
              </a:spcBef>
              <a:spcAft>
                <a:spcPts val="0"/>
              </a:spcAft>
              <a:buClr>
                <a:schemeClr val="dk1"/>
              </a:buClr>
              <a:buSzPts val="1420"/>
              <a:buFont typeface="Montserrat"/>
              <a:buChar char="●"/>
            </a:pPr>
            <a:r>
              <a:rPr lang="en" sz="1420">
                <a:solidFill>
                  <a:schemeClr val="dk1"/>
                </a:solidFill>
                <a:latin typeface="Montserrat"/>
                <a:ea typeface="Montserrat"/>
                <a:cs typeface="Montserrat"/>
                <a:sym typeface="Montserrat"/>
              </a:rPr>
              <a:t>In Rockaway, there are four main parts of the beach:</a:t>
            </a:r>
            <a:endParaRPr sz="1420">
              <a:solidFill>
                <a:schemeClr val="dk1"/>
              </a:solidFill>
              <a:latin typeface="Montserrat"/>
              <a:ea typeface="Montserrat"/>
              <a:cs typeface="Montserrat"/>
              <a:sym typeface="Montserrat"/>
            </a:endParaRPr>
          </a:p>
          <a:p>
            <a:pPr indent="-318769" lvl="1" marL="914400" rtl="0" algn="l">
              <a:spcBef>
                <a:spcPts val="0"/>
              </a:spcBef>
              <a:spcAft>
                <a:spcPts val="0"/>
              </a:spcAft>
              <a:buClr>
                <a:schemeClr val="dk1"/>
              </a:buClr>
              <a:buSzPts val="1420"/>
              <a:buFont typeface="Montserrat"/>
              <a:buChar char="○"/>
            </a:pPr>
            <a:r>
              <a:rPr b="1" lang="en" sz="1420">
                <a:solidFill>
                  <a:schemeClr val="dk1"/>
                </a:solidFill>
                <a:latin typeface="Montserrat"/>
                <a:ea typeface="Montserrat"/>
                <a:cs typeface="Montserrat"/>
                <a:sym typeface="Montserrat"/>
              </a:rPr>
              <a:t>Lower beach:</a:t>
            </a:r>
            <a:r>
              <a:rPr lang="en" sz="1420">
                <a:solidFill>
                  <a:schemeClr val="dk1"/>
                </a:solidFill>
                <a:latin typeface="Montserrat"/>
                <a:ea typeface="Montserrat"/>
                <a:cs typeface="Montserrat"/>
                <a:sym typeface="Montserrat"/>
              </a:rPr>
              <a:t> this is the part of the beach that is closest to the ocean, and least stable. The sand here moves often due to wind and waves.</a:t>
            </a:r>
            <a:endParaRPr sz="1420">
              <a:solidFill>
                <a:schemeClr val="dk1"/>
              </a:solidFill>
              <a:latin typeface="Montserrat"/>
              <a:ea typeface="Montserrat"/>
              <a:cs typeface="Montserrat"/>
              <a:sym typeface="Montserrat"/>
            </a:endParaRPr>
          </a:p>
          <a:p>
            <a:pPr indent="-318769" lvl="1" marL="914400" rtl="0" algn="l">
              <a:spcBef>
                <a:spcPts val="0"/>
              </a:spcBef>
              <a:spcAft>
                <a:spcPts val="0"/>
              </a:spcAft>
              <a:buClr>
                <a:schemeClr val="dk1"/>
              </a:buClr>
              <a:buSzPts val="1420"/>
              <a:buFont typeface="Montserrat"/>
              <a:buChar char="○"/>
            </a:pPr>
            <a:r>
              <a:rPr b="1" lang="en" sz="1420">
                <a:solidFill>
                  <a:schemeClr val="dk1"/>
                </a:solidFill>
                <a:latin typeface="Montserrat"/>
                <a:ea typeface="Montserrat"/>
                <a:cs typeface="Montserrat"/>
                <a:sym typeface="Montserrat"/>
              </a:rPr>
              <a:t>High beach:</a:t>
            </a:r>
            <a:r>
              <a:rPr lang="en" sz="1420">
                <a:solidFill>
                  <a:schemeClr val="dk1"/>
                </a:solidFill>
                <a:latin typeface="Montserrat"/>
                <a:ea typeface="Montserrat"/>
                <a:cs typeface="Montserrat"/>
                <a:sym typeface="Montserrat"/>
              </a:rPr>
              <a:t> farther from the ocean, this part of the beach includes more stable sand and includes small dunes that are just starting to form</a:t>
            </a:r>
            <a:endParaRPr sz="1420">
              <a:solidFill>
                <a:schemeClr val="dk1"/>
              </a:solidFill>
              <a:latin typeface="Montserrat"/>
              <a:ea typeface="Montserrat"/>
              <a:cs typeface="Montserrat"/>
              <a:sym typeface="Montserrat"/>
            </a:endParaRPr>
          </a:p>
          <a:p>
            <a:pPr indent="-318769" lvl="1" marL="914400" rtl="0" algn="l">
              <a:spcBef>
                <a:spcPts val="0"/>
              </a:spcBef>
              <a:spcAft>
                <a:spcPts val="0"/>
              </a:spcAft>
              <a:buClr>
                <a:schemeClr val="dk1"/>
              </a:buClr>
              <a:buSzPts val="1420"/>
              <a:buFont typeface="Montserrat"/>
              <a:buChar char="○"/>
            </a:pPr>
            <a:r>
              <a:rPr b="1" lang="en" sz="1420">
                <a:solidFill>
                  <a:schemeClr val="dk1"/>
                </a:solidFill>
                <a:latin typeface="Montserrat"/>
                <a:ea typeface="Montserrat"/>
                <a:cs typeface="Montserrat"/>
                <a:sym typeface="Montserrat"/>
              </a:rPr>
              <a:t>Primary dune: </a:t>
            </a:r>
            <a:r>
              <a:rPr lang="en" sz="1420">
                <a:solidFill>
                  <a:schemeClr val="dk1"/>
                </a:solidFill>
                <a:latin typeface="Montserrat"/>
                <a:ea typeface="Montserrat"/>
                <a:cs typeface="Montserrat"/>
                <a:sym typeface="Montserrat"/>
              </a:rPr>
              <a:t>these are defined dunes with smaller plants; primary dunes are the first line of defense, and are less strong than secondary dunes since the plant root systems are smaller.</a:t>
            </a:r>
            <a:endParaRPr sz="1420">
              <a:solidFill>
                <a:schemeClr val="dk1"/>
              </a:solidFill>
              <a:latin typeface="Montserrat"/>
              <a:ea typeface="Montserrat"/>
              <a:cs typeface="Montserrat"/>
              <a:sym typeface="Montserrat"/>
            </a:endParaRPr>
          </a:p>
          <a:p>
            <a:pPr indent="-318769" lvl="1" marL="914400" rtl="0" algn="l">
              <a:spcBef>
                <a:spcPts val="0"/>
              </a:spcBef>
              <a:spcAft>
                <a:spcPts val="0"/>
              </a:spcAft>
              <a:buClr>
                <a:schemeClr val="dk1"/>
              </a:buClr>
              <a:buSzPts val="1420"/>
              <a:buFont typeface="Montserrat"/>
              <a:buChar char="○"/>
            </a:pPr>
            <a:r>
              <a:rPr b="1" lang="en" sz="1420">
                <a:solidFill>
                  <a:schemeClr val="dk1"/>
                </a:solidFill>
                <a:latin typeface="Montserrat"/>
                <a:ea typeface="Montserrat"/>
                <a:cs typeface="Montserrat"/>
                <a:sym typeface="Montserrat"/>
              </a:rPr>
              <a:t>Secondary dune:</a:t>
            </a:r>
            <a:r>
              <a:rPr lang="en" sz="1420">
                <a:solidFill>
                  <a:schemeClr val="dk1"/>
                </a:solidFill>
                <a:latin typeface="Montserrat"/>
                <a:ea typeface="Montserrat"/>
                <a:cs typeface="Montserrat"/>
                <a:sym typeface="Montserrat"/>
              </a:rPr>
              <a:t> secondary dunes are farthest from the ocean and most stable. They have the most diverse plant communities, including larger plants with deep roots that help to hold the dunes in place. In Rockaway, the secondary dunes are to the north of the boardwalk.</a:t>
            </a:r>
            <a:endParaRPr sz="142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271e560807c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5" name="Google Shape;725;g271e560807c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20">
              <a:solidFill>
                <a:schemeClr val="dk1"/>
              </a:solidFill>
              <a:latin typeface="Montserrat"/>
              <a:ea typeface="Montserrat"/>
              <a:cs typeface="Montserrat"/>
              <a:sym typeface="Montserrat"/>
            </a:endParaRPr>
          </a:p>
          <a:p>
            <a:pPr indent="-318770" lvl="0" marL="457200" rtl="0" algn="l">
              <a:spcBef>
                <a:spcPts val="0"/>
              </a:spcBef>
              <a:spcAft>
                <a:spcPts val="0"/>
              </a:spcAft>
              <a:buClr>
                <a:schemeClr val="dk1"/>
              </a:buClr>
              <a:buSzPts val="1420"/>
              <a:buFont typeface="Montserrat"/>
              <a:buChar char="●"/>
            </a:pPr>
            <a:r>
              <a:rPr lang="en" sz="1420">
                <a:solidFill>
                  <a:schemeClr val="dk1"/>
                </a:solidFill>
                <a:latin typeface="Montserrat"/>
                <a:ea typeface="Montserrat"/>
                <a:cs typeface="Montserrat"/>
                <a:sym typeface="Montserrat"/>
              </a:rPr>
              <a:t>Here is a closer look at these different parts of the beach. </a:t>
            </a:r>
            <a:endParaRPr sz="1420">
              <a:solidFill>
                <a:schemeClr val="dk1"/>
              </a:solidFill>
              <a:latin typeface="Montserrat"/>
              <a:ea typeface="Montserrat"/>
              <a:cs typeface="Montserrat"/>
              <a:sym typeface="Montserrat"/>
            </a:endParaRPr>
          </a:p>
          <a:p>
            <a:pPr indent="-318770" lvl="0" marL="457200" rtl="0" algn="l">
              <a:spcBef>
                <a:spcPts val="0"/>
              </a:spcBef>
              <a:spcAft>
                <a:spcPts val="0"/>
              </a:spcAft>
              <a:buClr>
                <a:schemeClr val="dk1"/>
              </a:buClr>
              <a:buSzPts val="1420"/>
              <a:buFont typeface="Montserrat"/>
              <a:buChar char="●"/>
            </a:pPr>
            <a:r>
              <a:rPr lang="en" sz="1420">
                <a:solidFill>
                  <a:schemeClr val="dk1"/>
                </a:solidFill>
                <a:latin typeface="Montserrat"/>
                <a:ea typeface="Montserrat"/>
                <a:cs typeface="Montserrat"/>
                <a:sym typeface="Montserrat"/>
              </a:rPr>
              <a:t>In this photo, the secondary dunes would be to the right of the photo, north of the boardwalk.</a:t>
            </a:r>
            <a:endParaRPr sz="1420">
              <a:solidFill>
                <a:schemeClr val="dk1"/>
              </a:solidFill>
              <a:latin typeface="Montserrat"/>
              <a:ea typeface="Montserrat"/>
              <a:cs typeface="Montserrat"/>
              <a:sym typeface="Montserrat"/>
            </a:endParaRPr>
          </a:p>
          <a:p>
            <a:pPr indent="-318770" lvl="0" marL="457200" rtl="0" algn="l">
              <a:spcBef>
                <a:spcPts val="0"/>
              </a:spcBef>
              <a:spcAft>
                <a:spcPts val="0"/>
              </a:spcAft>
              <a:buClr>
                <a:schemeClr val="dk1"/>
              </a:buClr>
              <a:buSzPts val="1420"/>
              <a:buFont typeface="Montserrat"/>
              <a:buChar char="●"/>
            </a:pPr>
            <a:r>
              <a:rPr lang="en" sz="1420">
                <a:solidFill>
                  <a:schemeClr val="dk1"/>
                </a:solidFill>
                <a:latin typeface="Montserrat"/>
                <a:ea typeface="Montserrat"/>
                <a:cs typeface="Montserrat"/>
                <a:sym typeface="Montserrat"/>
              </a:rPr>
              <a:t>However, in some parts of Rockaway, there are only primary dunes, not secondary ones. </a:t>
            </a:r>
            <a:endParaRPr sz="1420">
              <a:solidFill>
                <a:schemeClr val="dk1"/>
              </a:solidFill>
              <a:latin typeface="Montserrat"/>
              <a:ea typeface="Montserrat"/>
              <a:cs typeface="Montserrat"/>
              <a:sym typeface="Montserrat"/>
            </a:endParaRPr>
          </a:p>
          <a:p>
            <a:pPr indent="-318769" lvl="1" marL="914400" rtl="0" algn="l">
              <a:spcBef>
                <a:spcPts val="0"/>
              </a:spcBef>
              <a:spcAft>
                <a:spcPts val="0"/>
              </a:spcAft>
              <a:buClr>
                <a:schemeClr val="dk1"/>
              </a:buClr>
              <a:buSzPts val="1420"/>
              <a:buFont typeface="Montserrat"/>
              <a:buChar char="○"/>
            </a:pPr>
            <a:r>
              <a:rPr lang="en" sz="1420">
                <a:solidFill>
                  <a:schemeClr val="dk1"/>
                </a:solidFill>
                <a:latin typeface="Montserrat"/>
                <a:ea typeface="Montserrat"/>
                <a:cs typeface="Montserrat"/>
                <a:sym typeface="Montserrat"/>
              </a:rPr>
              <a:t>This is generally true where there is development on the secondary dune habitat.</a:t>
            </a:r>
            <a:endParaRPr sz="1420">
              <a:solidFill>
                <a:schemeClr val="dk1"/>
              </a:solidFill>
              <a:latin typeface="Montserrat"/>
              <a:ea typeface="Montserrat"/>
              <a:cs typeface="Montserrat"/>
              <a:sym typeface="Montserrat"/>
            </a:endParaRPr>
          </a:p>
          <a:p>
            <a:pPr indent="-318769" lvl="1" marL="914400" rtl="0" algn="l">
              <a:spcBef>
                <a:spcPts val="0"/>
              </a:spcBef>
              <a:spcAft>
                <a:spcPts val="0"/>
              </a:spcAft>
              <a:buClr>
                <a:schemeClr val="dk1"/>
              </a:buClr>
              <a:buSzPts val="1420"/>
              <a:buFont typeface="Montserrat"/>
              <a:buChar char="○"/>
            </a:pPr>
            <a:r>
              <a:rPr lang="en" sz="1420">
                <a:solidFill>
                  <a:schemeClr val="dk1"/>
                </a:solidFill>
                <a:latin typeface="Montserrat"/>
                <a:ea typeface="Montserrat"/>
                <a:cs typeface="Montserrat"/>
                <a:sym typeface="Montserrat"/>
              </a:rPr>
              <a:t>In places like Fort Tilden and the Arverne East nature preserve, there are extensive secondary dunes.</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2dc8e8eaf78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2dc8e8eaf78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8770" lvl="0" marL="457200" rtl="0" algn="l">
              <a:spcBef>
                <a:spcPts val="0"/>
              </a:spcBef>
              <a:spcAft>
                <a:spcPts val="0"/>
              </a:spcAft>
              <a:buClr>
                <a:schemeClr val="dk1"/>
              </a:buClr>
              <a:buSzPts val="1420"/>
              <a:buFont typeface="Montserrat"/>
              <a:buChar char="●"/>
            </a:pPr>
            <a:r>
              <a:rPr lang="en" sz="1420">
                <a:solidFill>
                  <a:schemeClr val="dk1"/>
                </a:solidFill>
                <a:latin typeface="Montserrat"/>
                <a:ea typeface="Montserrat"/>
                <a:cs typeface="Montserrat"/>
                <a:sym typeface="Montserrat"/>
              </a:rPr>
              <a:t>Dunes serve two important roles in the beach ecosystem:</a:t>
            </a:r>
            <a:endParaRPr sz="1420">
              <a:solidFill>
                <a:schemeClr val="dk1"/>
              </a:solidFill>
              <a:latin typeface="Montserrat"/>
              <a:ea typeface="Montserrat"/>
              <a:cs typeface="Montserrat"/>
              <a:sym typeface="Montserrat"/>
            </a:endParaRPr>
          </a:p>
          <a:p>
            <a:pPr indent="-318770" lvl="0" marL="457200" rtl="0" algn="l">
              <a:spcBef>
                <a:spcPts val="0"/>
              </a:spcBef>
              <a:spcAft>
                <a:spcPts val="0"/>
              </a:spcAft>
              <a:buClr>
                <a:schemeClr val="dk1"/>
              </a:buClr>
              <a:buSzPts val="1420"/>
              <a:buFont typeface="Montserrat"/>
              <a:buChar char="●"/>
            </a:pPr>
            <a:r>
              <a:rPr b="1" lang="en" sz="1420">
                <a:solidFill>
                  <a:schemeClr val="dk1"/>
                </a:solidFill>
                <a:latin typeface="Montserrat"/>
                <a:ea typeface="Montserrat"/>
                <a:cs typeface="Montserrat"/>
                <a:sym typeface="Montserrat"/>
              </a:rPr>
              <a:t>1. </a:t>
            </a:r>
            <a:r>
              <a:rPr b="1" lang="en" sz="1420">
                <a:solidFill>
                  <a:schemeClr val="dk1"/>
                </a:solidFill>
                <a:latin typeface="Montserrat"/>
                <a:ea typeface="Montserrat"/>
                <a:cs typeface="Montserrat"/>
                <a:sym typeface="Montserrat"/>
              </a:rPr>
              <a:t>Protection:</a:t>
            </a:r>
            <a:r>
              <a:rPr lang="en" sz="1420">
                <a:solidFill>
                  <a:schemeClr val="dk1"/>
                </a:solidFill>
                <a:latin typeface="Montserrat"/>
                <a:ea typeface="Montserrat"/>
                <a:cs typeface="Montserrat"/>
                <a:sym typeface="Montserrat"/>
              </a:rPr>
              <a:t> dunes protect plants, animals, and humans from high waves and storms. They help prevent flooding and damage to buildings.</a:t>
            </a:r>
            <a:endParaRPr sz="1420">
              <a:solidFill>
                <a:schemeClr val="dk1"/>
              </a:solidFill>
              <a:latin typeface="Montserrat"/>
              <a:ea typeface="Montserrat"/>
              <a:cs typeface="Montserrat"/>
              <a:sym typeface="Montserrat"/>
            </a:endParaRPr>
          </a:p>
          <a:p>
            <a:pPr indent="-318769" lvl="1" marL="914400" rtl="0" algn="l">
              <a:spcBef>
                <a:spcPts val="0"/>
              </a:spcBef>
              <a:spcAft>
                <a:spcPts val="0"/>
              </a:spcAft>
              <a:buClr>
                <a:schemeClr val="dk1"/>
              </a:buClr>
              <a:buSzPts val="1420"/>
              <a:buFont typeface="Montserrat"/>
              <a:buChar char="○"/>
            </a:pPr>
            <a:r>
              <a:rPr lang="en" sz="1420">
                <a:solidFill>
                  <a:schemeClr val="dk1"/>
                </a:solidFill>
                <a:latin typeface="Montserrat"/>
                <a:ea typeface="Montserrat"/>
                <a:cs typeface="Montserrat"/>
                <a:sym typeface="Montserrat"/>
              </a:rPr>
              <a:t>Coastal communities with healthy sand dunes often see less damage during storms.</a:t>
            </a:r>
            <a:endParaRPr sz="1420">
              <a:solidFill>
                <a:schemeClr val="dk1"/>
              </a:solidFill>
              <a:latin typeface="Montserrat"/>
              <a:ea typeface="Montserrat"/>
              <a:cs typeface="Montserrat"/>
              <a:sym typeface="Montserrat"/>
            </a:endParaRPr>
          </a:p>
          <a:p>
            <a:pPr indent="-318770" lvl="0" marL="457200" rtl="0" algn="l">
              <a:spcBef>
                <a:spcPts val="0"/>
              </a:spcBef>
              <a:spcAft>
                <a:spcPts val="0"/>
              </a:spcAft>
              <a:buClr>
                <a:schemeClr val="dk1"/>
              </a:buClr>
              <a:buSzPts val="1420"/>
              <a:buFont typeface="Montserrat"/>
              <a:buChar char="●"/>
            </a:pPr>
            <a:r>
              <a:rPr b="1" lang="en" sz="1420">
                <a:solidFill>
                  <a:schemeClr val="dk1"/>
                </a:solidFill>
                <a:latin typeface="Montserrat"/>
                <a:ea typeface="Montserrat"/>
                <a:cs typeface="Montserrat"/>
                <a:sym typeface="Montserrat"/>
              </a:rPr>
              <a:t>2. Habitat: </a:t>
            </a:r>
            <a:r>
              <a:rPr lang="en" sz="1420">
                <a:solidFill>
                  <a:schemeClr val="dk1"/>
                </a:solidFill>
                <a:latin typeface="Montserrat"/>
                <a:ea typeface="Montserrat"/>
                <a:cs typeface="Montserrat"/>
                <a:sym typeface="Montserrat"/>
              </a:rPr>
              <a:t>dunes are a home for many animals and plants. Some birds, sea turtles, and other animals make their nests in dunes.</a:t>
            </a:r>
            <a:endParaRPr sz="142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42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420">
                <a:solidFill>
                  <a:schemeClr val="dk1"/>
                </a:solidFill>
                <a:latin typeface="Montserrat"/>
                <a:ea typeface="Montserrat"/>
                <a:cs typeface="Montserrat"/>
                <a:sym typeface="Montserrat"/>
              </a:rPr>
              <a:t>Photo sources: WildLife NYC</a:t>
            </a:r>
            <a:endParaRPr sz="1420">
              <a:solidFill>
                <a:schemeClr val="dk1"/>
              </a:solidFill>
              <a:latin typeface="Montserrat"/>
              <a:ea typeface="Montserrat"/>
              <a:cs typeface="Montserrat"/>
              <a:sym typeface="Montserrat"/>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271e560807c_1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7" name="Google Shape;747;g271e560807c_1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2e0cc90b375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2e0cc90b375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271e560807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2" name="Google Shape;762;g271e560807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2df451f51a4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1" name="Google Shape;771;g2df451f51a4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2df451f51a4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0" name="Google Shape;780;g2df451f51a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2dc8e8eaf78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9" name="Google Shape;789;g2dc8e8eaf78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2ca2860ee83_0_7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5" name="Google Shape;795;g2ca2860ee83_0_7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dc8e8eaf78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dc8e8eaf78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2dc8e8eaf78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4" name="Google Shape;804;g2dc8e8eaf78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g2dc8e8eaf78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3" name="Google Shape;813;g2dc8e8eaf78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2dc8e8eaf78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9" name="Google Shape;819;g2dc8e8eaf78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2ca2860ee83_0_8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8" name="Google Shape;828;g2ca2860ee83_0_8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2dc8e8eaf78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3" name="Google Shape;833;g2dc8e8eaf78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Apple plant drawing stock photos, royalty-free images, vectors, video (adobe.com)</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2cfad259922_0_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9" name="Google Shape;839;g2cfad259922_0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271e560807c_1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6" name="Google Shape;846;g271e560807c_1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271e560807c_1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3" name="Google Shape;853;g271e560807c_1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2e9041c861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2" name="Google Shape;862;g2e9041c861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c9845c6ccc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c9845c6cc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0" name="Google Shape;50;p12"/>
          <p:cNvPicPr preferRelativeResize="0"/>
          <p:nvPr/>
        </p:nvPicPr>
        <p:blipFill>
          <a:blip r:embed="rId2">
            <a:alphaModFix/>
          </a:blip>
          <a:stretch>
            <a:fillRect/>
          </a:stretch>
        </p:blipFill>
        <p:spPr>
          <a:xfrm>
            <a:off x="3" y="0"/>
            <a:ext cx="9144000" cy="5143500"/>
          </a:xfrm>
          <a:prstGeom prst="rect">
            <a:avLst/>
          </a:prstGeom>
          <a:noFill/>
          <a:ln>
            <a:noFill/>
          </a:ln>
        </p:spPr>
      </p:pic>
      <p:pic>
        <p:nvPicPr>
          <p:cNvPr id="51" name="Google Shape;51;p12"/>
          <p:cNvPicPr preferRelativeResize="0"/>
          <p:nvPr/>
        </p:nvPicPr>
        <p:blipFill>
          <a:blip r:embed="rId3">
            <a:alphaModFix/>
          </a:blip>
          <a:stretch>
            <a:fillRect/>
          </a:stretch>
        </p:blipFill>
        <p:spPr>
          <a:xfrm>
            <a:off x="8416325" y="4728700"/>
            <a:ext cx="604825" cy="2626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52" name="Shape 52"/>
        <p:cNvGrpSpPr/>
        <p:nvPr/>
      </p:nvGrpSpPr>
      <p:grpSpPr>
        <a:xfrm>
          <a:off x="0" y="0"/>
          <a:ext cx="0" cy="0"/>
          <a:chOff x="0" y="0"/>
          <a:chExt cx="0" cy="0"/>
        </a:xfrm>
      </p:grpSpPr>
      <p:sp>
        <p:nvSpPr>
          <p:cNvPr id="53" name="Google Shape;53;p13"/>
          <p:cNvSpPr/>
          <p:nvPr/>
        </p:nvSpPr>
        <p:spPr>
          <a:xfrm>
            <a:off x="-47625" y="-31750"/>
            <a:ext cx="9302700" cy="5334000"/>
          </a:xfrm>
          <a:prstGeom prst="rect">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4" name="Google Shape;54;p13"/>
          <p:cNvPicPr preferRelativeResize="0"/>
          <p:nvPr/>
        </p:nvPicPr>
        <p:blipFill>
          <a:blip r:embed="rId2">
            <a:alphaModFix/>
          </a:blip>
          <a:stretch>
            <a:fillRect/>
          </a:stretch>
        </p:blipFill>
        <p:spPr>
          <a:xfrm>
            <a:off x="8416325" y="4728700"/>
            <a:ext cx="604825" cy="2626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p:cSld name="BLANK_1_1">
    <p:spTree>
      <p:nvGrpSpPr>
        <p:cNvPr id="55" name="Shape 55"/>
        <p:cNvGrpSpPr/>
        <p:nvPr/>
      </p:nvGrpSpPr>
      <p:grpSpPr>
        <a:xfrm>
          <a:off x="0" y="0"/>
          <a:ext cx="0" cy="0"/>
          <a:chOff x="0" y="0"/>
          <a:chExt cx="0" cy="0"/>
        </a:xfrm>
      </p:grpSpPr>
      <p:sp>
        <p:nvSpPr>
          <p:cNvPr id="56" name="Google Shape;56;p14"/>
          <p:cNvSpPr/>
          <p:nvPr/>
        </p:nvSpPr>
        <p:spPr>
          <a:xfrm>
            <a:off x="-47625" y="-31750"/>
            <a:ext cx="9302700" cy="53340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7" name="Google Shape;57;p14"/>
          <p:cNvPicPr preferRelativeResize="0"/>
          <p:nvPr/>
        </p:nvPicPr>
        <p:blipFill>
          <a:blip r:embed="rId2">
            <a:alphaModFix/>
          </a:blip>
          <a:stretch>
            <a:fillRect/>
          </a:stretch>
        </p:blipFill>
        <p:spPr>
          <a:xfrm>
            <a:off x="8416325" y="4728700"/>
            <a:ext cx="604825" cy="2626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1">
  <p:cSld name="BLANK_1_1_1">
    <p:spTree>
      <p:nvGrpSpPr>
        <p:cNvPr id="58" name="Shape 58"/>
        <p:cNvGrpSpPr/>
        <p:nvPr/>
      </p:nvGrpSpPr>
      <p:grpSpPr>
        <a:xfrm>
          <a:off x="0" y="0"/>
          <a:ext cx="0" cy="0"/>
          <a:chOff x="0" y="0"/>
          <a:chExt cx="0" cy="0"/>
        </a:xfrm>
      </p:grpSpPr>
      <p:sp>
        <p:nvSpPr>
          <p:cNvPr id="59" name="Google Shape;59;p15"/>
          <p:cNvSpPr/>
          <p:nvPr/>
        </p:nvSpPr>
        <p:spPr>
          <a:xfrm>
            <a:off x="-47625" y="-31750"/>
            <a:ext cx="9302700" cy="53340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0" name="Google Shape;60;p15"/>
          <p:cNvPicPr preferRelativeResize="0"/>
          <p:nvPr/>
        </p:nvPicPr>
        <p:blipFill>
          <a:blip r:embed="rId2">
            <a:alphaModFix/>
          </a:blip>
          <a:stretch>
            <a:fillRect/>
          </a:stretch>
        </p:blipFill>
        <p:spPr>
          <a:xfrm>
            <a:off x="8416325" y="4728700"/>
            <a:ext cx="604825" cy="2626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5.jpg"/><Relationship Id="rId4" Type="http://schemas.openxmlformats.org/officeDocument/2006/relationships/image" Target="../media/image32.jpg"/><Relationship Id="rId5"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6.jp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9.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14.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18.jp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3.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12.png"/><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1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1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1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1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24.jpg"/><Relationship Id="rId4" Type="http://schemas.openxmlformats.org/officeDocument/2006/relationships/image" Target="../media/image10.png"/><Relationship Id="rId5" Type="http://schemas.openxmlformats.org/officeDocument/2006/relationships/image" Target="../media/image1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2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24.jpg"/><Relationship Id="rId4" Type="http://schemas.openxmlformats.org/officeDocument/2006/relationships/image" Target="../media/image1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1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 Id="rId3" Type="http://schemas.openxmlformats.org/officeDocument/2006/relationships/image" Target="../media/image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image" Target="../media/image1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21.png"/><Relationship Id="rId4" Type="http://schemas.openxmlformats.org/officeDocument/2006/relationships/image" Target="../media/image2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 Id="rId3" Type="http://schemas.openxmlformats.org/officeDocument/2006/relationships/image" Target="../media/image11.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image" Target="../media/image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 Id="rId3" Type="http://schemas.openxmlformats.org/officeDocument/2006/relationships/image" Target="../media/image26.png"/><Relationship Id="rId4" Type="http://schemas.openxmlformats.org/officeDocument/2006/relationships/image" Target="../media/image3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 Id="rId3" Type="http://schemas.openxmlformats.org/officeDocument/2006/relationships/image" Target="../media/image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 Id="rId3" Type="http://schemas.openxmlformats.org/officeDocument/2006/relationships/image" Target="../media/image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 Id="rId3" Type="http://schemas.openxmlformats.org/officeDocument/2006/relationships/image" Target="../media/image2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 Id="rId3" Type="http://schemas.openxmlformats.org/officeDocument/2006/relationships/image" Target="../media/image2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 Id="rId3" Type="http://schemas.openxmlformats.org/officeDocument/2006/relationships/image" Target="../media/image2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4.xml"/><Relationship Id="rId3" Type="http://schemas.openxmlformats.org/officeDocument/2006/relationships/image" Target="../media/image2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Relationship Id="rId3" Type="http://schemas.openxmlformats.org/officeDocument/2006/relationships/image" Target="../media/image2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6.xml"/><Relationship Id="rId3" Type="http://schemas.openxmlformats.org/officeDocument/2006/relationships/image" Target="../media/image2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7.xml"/><Relationship Id="rId3" Type="http://schemas.openxmlformats.org/officeDocument/2006/relationships/image" Target="../media/image2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8.xml"/><Relationship Id="rId3" Type="http://schemas.openxmlformats.org/officeDocument/2006/relationships/image" Target="../media/image27.png"/><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9.xml"/><Relationship Id="rId3" Type="http://schemas.openxmlformats.org/officeDocument/2006/relationships/image" Target="../media/image1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0.xml"/><Relationship Id="rId3" Type="http://schemas.openxmlformats.org/officeDocument/2006/relationships/image" Target="../media/image3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1.xml"/><Relationship Id="rId3" Type="http://schemas.openxmlformats.org/officeDocument/2006/relationships/image" Target="../media/image2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2.xml"/><Relationship Id="rId3" Type="http://schemas.openxmlformats.org/officeDocument/2006/relationships/image" Target="../media/image31.png"/><Relationship Id="rId4" Type="http://schemas.openxmlformats.org/officeDocument/2006/relationships/image" Target="../media/image2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3.xml"/><Relationship Id="rId3" Type="http://schemas.openxmlformats.org/officeDocument/2006/relationships/image" Target="../media/image42.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4.xml"/><Relationship Id="rId3" Type="http://schemas.openxmlformats.org/officeDocument/2006/relationships/image" Target="../media/image42.jpg"/><Relationship Id="rId4" Type="http://schemas.openxmlformats.org/officeDocument/2006/relationships/image" Target="../media/image41.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5.xml"/><Relationship Id="rId3" Type="http://schemas.openxmlformats.org/officeDocument/2006/relationships/image" Target="../media/image43.png"/><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6.xml"/><Relationship Id="rId3" Type="http://schemas.openxmlformats.org/officeDocument/2006/relationships/image" Target="../media/image43.png"/><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7.xml"/><Relationship Id="rId3" Type="http://schemas.openxmlformats.org/officeDocument/2006/relationships/image" Target="../media/image43.png"/><Relationship Id="rId4" Type="http://schemas.openxmlformats.org/officeDocument/2006/relationships/image" Target="../media/image3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9.xml"/><Relationship Id="rId3" Type="http://schemas.openxmlformats.org/officeDocument/2006/relationships/image" Target="../media/image40.jpg"/><Relationship Id="rId4" Type="http://schemas.openxmlformats.org/officeDocument/2006/relationships/hyperlink" Target="https://vimeo.com/838296866" TargetMode="External"/><Relationship Id="rId5"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0.xml"/><Relationship Id="rId3" Type="http://schemas.openxmlformats.org/officeDocument/2006/relationships/image" Target="../media/image40.jpg"/><Relationship Id="rId4" Type="http://schemas.openxmlformats.org/officeDocument/2006/relationships/hyperlink" Target="https://vimeo.com/128420409" TargetMode="External"/><Relationship Id="rId5" Type="http://schemas.openxmlformats.org/officeDocument/2006/relationships/hyperlink" Target="https://vimeo.com/128420409" TargetMode="External"/><Relationship Id="rId6" Type="http://schemas.openxmlformats.org/officeDocument/2006/relationships/image" Target="../media/image4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1.xml"/><Relationship Id="rId3" Type="http://schemas.openxmlformats.org/officeDocument/2006/relationships/image" Target="../media/image40.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2.xml"/><Relationship Id="rId3" Type="http://schemas.openxmlformats.org/officeDocument/2006/relationships/image" Target="../media/image40.jpg"/><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5.xml"/><Relationship Id="rId3" Type="http://schemas.openxmlformats.org/officeDocument/2006/relationships/image" Target="../media/image3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6.xml"/><Relationship Id="rId3" Type="http://schemas.openxmlformats.org/officeDocument/2006/relationships/hyperlink" Target="https://kuula.co/post/5LSZh/collection/7Frt1" TargetMode="External"/><Relationship Id="rId4" Type="http://schemas.openxmlformats.org/officeDocument/2006/relationships/image" Target="../media/image3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8.xml"/><Relationship Id="rId3"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6"/>
          <p:cNvSpPr txBox="1"/>
          <p:nvPr>
            <p:ph idx="4294967295" type="subTitle"/>
          </p:nvPr>
        </p:nvSpPr>
        <p:spPr>
          <a:xfrm>
            <a:off x="2416675" y="3131763"/>
            <a:ext cx="4459200" cy="792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500">
                <a:solidFill>
                  <a:schemeClr val="lt1"/>
                </a:solidFill>
                <a:latin typeface="Montserrat"/>
                <a:ea typeface="Montserrat"/>
                <a:cs typeface="Montserrat"/>
                <a:sym typeface="Montserrat"/>
              </a:rPr>
              <a:t>Caring for Our Peninsula</a:t>
            </a:r>
            <a:endParaRPr sz="2500">
              <a:solidFill>
                <a:schemeClr val="lt1"/>
              </a:solidFill>
              <a:latin typeface="Montserrat"/>
              <a:ea typeface="Montserrat"/>
              <a:cs typeface="Montserrat"/>
              <a:sym typeface="Montserrat"/>
            </a:endParaRPr>
          </a:p>
        </p:txBody>
      </p:sp>
      <p:sp>
        <p:nvSpPr>
          <p:cNvPr id="66" name="Google Shape;66;p16"/>
          <p:cNvSpPr txBox="1"/>
          <p:nvPr/>
        </p:nvSpPr>
        <p:spPr>
          <a:xfrm>
            <a:off x="129125" y="740713"/>
            <a:ext cx="8810700" cy="2001000"/>
          </a:xfrm>
          <a:prstGeom prst="rect">
            <a:avLst/>
          </a:prstGeom>
          <a:noFill/>
          <a:ln>
            <a:noFill/>
          </a:ln>
        </p:spPr>
        <p:txBody>
          <a:bodyPr anchorCtr="0" anchor="t" bIns="91425" lIns="91425" spcFirstLastPara="1" rIns="91425" wrap="square" tIns="91425">
            <a:spAutoFit/>
          </a:bodyPr>
          <a:lstStyle/>
          <a:p>
            <a:pPr indent="0" lvl="0" marL="12700" marR="76200" rtl="0" algn="ctr">
              <a:lnSpc>
                <a:spcPct val="100000"/>
              </a:lnSpc>
              <a:spcBef>
                <a:spcPts val="100"/>
              </a:spcBef>
              <a:spcAft>
                <a:spcPts val="0"/>
              </a:spcAft>
              <a:buNone/>
            </a:pPr>
            <a:r>
              <a:rPr b="1" lang="en" sz="5900">
                <a:solidFill>
                  <a:srgbClr val="FFFFFF"/>
                </a:solidFill>
                <a:latin typeface="Montserrat"/>
                <a:ea typeface="Montserrat"/>
                <a:cs typeface="Montserrat"/>
                <a:sym typeface="Montserrat"/>
              </a:rPr>
              <a:t>RESILIENT ROCKAWAY </a:t>
            </a:r>
            <a:endParaRPr b="1" sz="5900">
              <a:solidFill>
                <a:srgbClr val="FFFFFF"/>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25"/>
          <p:cNvPicPr preferRelativeResize="0"/>
          <p:nvPr/>
        </p:nvPicPr>
        <p:blipFill>
          <a:blip r:embed="rId3">
            <a:alphaModFix/>
          </a:blip>
          <a:stretch>
            <a:fillRect/>
          </a:stretch>
        </p:blipFill>
        <p:spPr>
          <a:xfrm>
            <a:off x="-62075" y="-60575"/>
            <a:ext cx="9365299" cy="5827301"/>
          </a:xfrm>
          <a:prstGeom prst="rect">
            <a:avLst/>
          </a:prstGeom>
          <a:noFill/>
          <a:ln>
            <a:noFill/>
          </a:ln>
        </p:spPr>
      </p:pic>
      <p:sp>
        <p:nvSpPr>
          <p:cNvPr id="139" name="Google Shape;139;p25"/>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highlight>
                  <a:schemeClr val="dk1"/>
                </a:highlight>
                <a:latin typeface="Montserrat"/>
                <a:ea typeface="Montserrat"/>
                <a:cs typeface="Montserrat"/>
                <a:sym typeface="Montserrat"/>
              </a:rPr>
              <a:t>Did you know…</a:t>
            </a:r>
            <a:endParaRPr b="1">
              <a:solidFill>
                <a:schemeClr val="lt1"/>
              </a:solidFill>
              <a:highlight>
                <a:schemeClr val="dk1"/>
              </a:highlight>
              <a:latin typeface="Montserrat"/>
              <a:ea typeface="Montserrat"/>
              <a:cs typeface="Montserrat"/>
              <a:sym typeface="Montserrat"/>
            </a:endParaRPr>
          </a:p>
        </p:txBody>
      </p:sp>
      <p:sp>
        <p:nvSpPr>
          <p:cNvPr id="140" name="Google Shape;140;p25"/>
          <p:cNvSpPr/>
          <p:nvPr/>
        </p:nvSpPr>
        <p:spPr>
          <a:xfrm flipH="1">
            <a:off x="4572000" y="2292000"/>
            <a:ext cx="2486400" cy="1708500"/>
          </a:xfrm>
          <a:prstGeom prst="wedgeRoundRectCallout">
            <a:avLst>
              <a:gd fmla="val -38635" name="adj1"/>
              <a:gd fmla="val 66677"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1" name="Google Shape;141;p25"/>
          <p:cNvSpPr txBox="1"/>
          <p:nvPr/>
        </p:nvSpPr>
        <p:spPr>
          <a:xfrm>
            <a:off x="4687350" y="2460875"/>
            <a:ext cx="2408100" cy="135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ontserrat"/>
                <a:ea typeface="Montserrat"/>
                <a:cs typeface="Montserrat"/>
                <a:sym typeface="Montserrat"/>
              </a:rPr>
              <a:t>Rockaway Beach is the largest urban beach in the US?</a:t>
            </a:r>
            <a:endParaRPr b="1" sz="1800">
              <a:solidFill>
                <a:schemeClr val="dk1"/>
              </a:solidFill>
              <a:latin typeface="Montserrat"/>
              <a:ea typeface="Montserrat"/>
              <a:cs typeface="Montserrat"/>
              <a:sym typeface="Montserrat"/>
            </a:endParaRPr>
          </a:p>
        </p:txBody>
      </p:sp>
      <p:pic>
        <p:nvPicPr>
          <p:cNvPr id="142" name="Google Shape;142;p25"/>
          <p:cNvPicPr preferRelativeResize="0"/>
          <p:nvPr/>
        </p:nvPicPr>
        <p:blipFill>
          <a:blip r:embed="rId4">
            <a:alphaModFix/>
          </a:blip>
          <a:stretch>
            <a:fillRect/>
          </a:stretch>
        </p:blipFill>
        <p:spPr>
          <a:xfrm>
            <a:off x="7064550" y="3778950"/>
            <a:ext cx="1767750" cy="1767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6" name="Shape 146"/>
        <p:cNvGrpSpPr/>
        <p:nvPr/>
      </p:nvGrpSpPr>
      <p:grpSpPr>
        <a:xfrm>
          <a:off x="0" y="0"/>
          <a:ext cx="0" cy="0"/>
          <a:chOff x="0" y="0"/>
          <a:chExt cx="0" cy="0"/>
        </a:xfrm>
      </p:grpSpPr>
      <p:pic>
        <p:nvPicPr>
          <p:cNvPr id="147" name="Google Shape;147;p26"/>
          <p:cNvPicPr preferRelativeResize="0"/>
          <p:nvPr/>
        </p:nvPicPr>
        <p:blipFill>
          <a:blip r:embed="rId4">
            <a:alphaModFix/>
          </a:blip>
          <a:stretch>
            <a:fillRect/>
          </a:stretch>
        </p:blipFill>
        <p:spPr>
          <a:xfrm>
            <a:off x="-570825" y="-2146875"/>
            <a:ext cx="11239869" cy="7491451"/>
          </a:xfrm>
          <a:prstGeom prst="rect">
            <a:avLst/>
          </a:prstGeom>
          <a:noFill/>
          <a:ln>
            <a:noFill/>
          </a:ln>
        </p:spPr>
      </p:pic>
      <p:sp>
        <p:nvSpPr>
          <p:cNvPr id="148" name="Google Shape;148;p26"/>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highlight>
                  <a:schemeClr val="dk1"/>
                </a:highlight>
                <a:latin typeface="Montserrat"/>
                <a:ea typeface="Montserrat"/>
                <a:cs typeface="Montserrat"/>
                <a:sym typeface="Montserrat"/>
              </a:rPr>
              <a:t>Did you know…</a:t>
            </a:r>
            <a:endParaRPr b="1">
              <a:solidFill>
                <a:schemeClr val="lt1"/>
              </a:solidFill>
              <a:highlight>
                <a:schemeClr val="dk1"/>
              </a:highlight>
              <a:latin typeface="Montserrat"/>
              <a:ea typeface="Montserrat"/>
              <a:cs typeface="Montserrat"/>
              <a:sym typeface="Montserrat"/>
            </a:endParaRPr>
          </a:p>
        </p:txBody>
      </p:sp>
      <p:sp>
        <p:nvSpPr>
          <p:cNvPr id="149" name="Google Shape;149;p26"/>
          <p:cNvSpPr/>
          <p:nvPr/>
        </p:nvSpPr>
        <p:spPr>
          <a:xfrm flipH="1">
            <a:off x="3843525" y="3185575"/>
            <a:ext cx="3653700" cy="1438200"/>
          </a:xfrm>
          <a:prstGeom prst="wedgeRoundRectCallout">
            <a:avLst>
              <a:gd fmla="val -38635" name="adj1"/>
              <a:gd fmla="val 66677"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0" name="Google Shape;150;p26"/>
          <p:cNvSpPr txBox="1"/>
          <p:nvPr/>
        </p:nvSpPr>
        <p:spPr>
          <a:xfrm>
            <a:off x="4009725" y="3271375"/>
            <a:ext cx="3487500" cy="143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ontserrat"/>
                <a:ea typeface="Montserrat"/>
                <a:cs typeface="Montserrat"/>
                <a:sym typeface="Montserrat"/>
              </a:rPr>
              <a:t>Queens holds the Guinness World Record for “most ethnically diverse urban area on the planet?”</a:t>
            </a:r>
            <a:endParaRPr b="1" sz="1800">
              <a:solidFill>
                <a:schemeClr val="dk1"/>
              </a:solidFill>
              <a:latin typeface="Montserrat"/>
              <a:ea typeface="Montserrat"/>
              <a:cs typeface="Montserrat"/>
              <a:sym typeface="Montserrat"/>
            </a:endParaRPr>
          </a:p>
        </p:txBody>
      </p:sp>
      <p:pic>
        <p:nvPicPr>
          <p:cNvPr id="151" name="Google Shape;151;p26"/>
          <p:cNvPicPr preferRelativeResize="0"/>
          <p:nvPr/>
        </p:nvPicPr>
        <p:blipFill>
          <a:blip r:embed="rId5">
            <a:alphaModFix/>
          </a:blip>
          <a:stretch>
            <a:fillRect/>
          </a:stretch>
        </p:blipFill>
        <p:spPr>
          <a:xfrm>
            <a:off x="7714925" y="3492175"/>
            <a:ext cx="1767750" cy="1767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27"/>
          <p:cNvPicPr preferRelativeResize="0"/>
          <p:nvPr/>
        </p:nvPicPr>
        <p:blipFill>
          <a:blip r:embed="rId3">
            <a:alphaModFix/>
          </a:blip>
          <a:stretch>
            <a:fillRect/>
          </a:stretch>
        </p:blipFill>
        <p:spPr>
          <a:xfrm>
            <a:off x="-232850" y="-1312700"/>
            <a:ext cx="9952876" cy="6593775"/>
          </a:xfrm>
          <a:prstGeom prst="rect">
            <a:avLst/>
          </a:prstGeom>
          <a:noFill/>
          <a:ln>
            <a:noFill/>
          </a:ln>
        </p:spPr>
      </p:pic>
      <p:sp>
        <p:nvSpPr>
          <p:cNvPr id="157" name="Google Shape;157;p27"/>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highlight>
                  <a:schemeClr val="dk1"/>
                </a:highlight>
                <a:latin typeface="Montserrat"/>
                <a:ea typeface="Montserrat"/>
                <a:cs typeface="Montserrat"/>
                <a:sym typeface="Montserrat"/>
              </a:rPr>
              <a:t>Did you know…</a:t>
            </a:r>
            <a:endParaRPr b="1">
              <a:solidFill>
                <a:schemeClr val="lt1"/>
              </a:solidFill>
              <a:highlight>
                <a:schemeClr val="dk1"/>
              </a:highlight>
              <a:latin typeface="Montserrat"/>
              <a:ea typeface="Montserrat"/>
              <a:cs typeface="Montserrat"/>
              <a:sym typeface="Montserrat"/>
            </a:endParaRPr>
          </a:p>
        </p:txBody>
      </p:sp>
      <p:sp>
        <p:nvSpPr>
          <p:cNvPr id="158" name="Google Shape;158;p27"/>
          <p:cNvSpPr/>
          <p:nvPr/>
        </p:nvSpPr>
        <p:spPr>
          <a:xfrm flipH="1">
            <a:off x="6709725" y="1253675"/>
            <a:ext cx="2316000" cy="1827600"/>
          </a:xfrm>
          <a:prstGeom prst="wedgeRoundRectCallout">
            <a:avLst>
              <a:gd fmla="val -9786" name="adj1"/>
              <a:gd fmla="val 64127"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9" name="Google Shape;159;p27"/>
          <p:cNvSpPr txBox="1"/>
          <p:nvPr/>
        </p:nvSpPr>
        <p:spPr>
          <a:xfrm>
            <a:off x="6834250" y="1458150"/>
            <a:ext cx="2146200" cy="183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ontserrat"/>
                <a:ea typeface="Montserrat"/>
                <a:cs typeface="Montserrat"/>
                <a:sym typeface="Montserrat"/>
              </a:rPr>
              <a:t>There are over 1,300 native plant species in Rockaway?</a:t>
            </a:r>
            <a:endParaRPr b="1" sz="1800">
              <a:solidFill>
                <a:schemeClr val="dk1"/>
              </a:solidFill>
              <a:latin typeface="Montserrat"/>
              <a:ea typeface="Montserrat"/>
              <a:cs typeface="Montserrat"/>
              <a:sym typeface="Montserrat"/>
            </a:endParaRPr>
          </a:p>
        </p:txBody>
      </p:sp>
      <p:pic>
        <p:nvPicPr>
          <p:cNvPr id="160" name="Google Shape;160;p27"/>
          <p:cNvPicPr preferRelativeResize="0"/>
          <p:nvPr/>
        </p:nvPicPr>
        <p:blipFill>
          <a:blip r:embed="rId4">
            <a:alphaModFix/>
          </a:blip>
          <a:stretch>
            <a:fillRect/>
          </a:stretch>
        </p:blipFill>
        <p:spPr>
          <a:xfrm>
            <a:off x="7324900" y="3252475"/>
            <a:ext cx="1767750" cy="1767750"/>
          </a:xfrm>
          <a:prstGeom prst="rect">
            <a:avLst/>
          </a:prstGeom>
          <a:noFill/>
          <a:ln>
            <a:noFill/>
          </a:ln>
        </p:spPr>
      </p:pic>
      <p:sp>
        <p:nvSpPr>
          <p:cNvPr id="161" name="Google Shape;161;p27"/>
          <p:cNvSpPr/>
          <p:nvPr/>
        </p:nvSpPr>
        <p:spPr>
          <a:xfrm>
            <a:off x="252800" y="1070175"/>
            <a:ext cx="2316000" cy="2011200"/>
          </a:xfrm>
          <a:prstGeom prst="wedgeRoundRectCallout">
            <a:avLst>
              <a:gd fmla="val -9786" name="adj1"/>
              <a:gd fmla="val 64127"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2" name="Google Shape;162;p27"/>
          <p:cNvSpPr txBox="1"/>
          <p:nvPr/>
        </p:nvSpPr>
        <p:spPr>
          <a:xfrm>
            <a:off x="378050" y="1253675"/>
            <a:ext cx="2042400" cy="172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ontserrat"/>
                <a:ea typeface="Montserrat"/>
                <a:cs typeface="Montserrat"/>
                <a:sym typeface="Montserrat"/>
              </a:rPr>
              <a:t>RISE serves thousands of students from 10 local schools </a:t>
            </a:r>
            <a:r>
              <a:rPr b="1" lang="en" sz="1800" u="sng">
                <a:solidFill>
                  <a:schemeClr val="dk1"/>
                </a:solidFill>
                <a:latin typeface="Montserrat"/>
                <a:ea typeface="Montserrat"/>
                <a:cs typeface="Montserrat"/>
                <a:sym typeface="Montserrat"/>
              </a:rPr>
              <a:t>every year!</a:t>
            </a:r>
            <a:endParaRPr b="1" sz="1800" u="sng">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sz="1800">
              <a:solidFill>
                <a:schemeClr val="dk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28"/>
          <p:cNvPicPr preferRelativeResize="0"/>
          <p:nvPr/>
        </p:nvPicPr>
        <p:blipFill>
          <a:blip r:embed="rId3">
            <a:alphaModFix/>
          </a:blip>
          <a:stretch>
            <a:fillRect/>
          </a:stretch>
        </p:blipFill>
        <p:spPr>
          <a:xfrm>
            <a:off x="-62075" y="-60575"/>
            <a:ext cx="9365299" cy="5827301"/>
          </a:xfrm>
          <a:prstGeom prst="rect">
            <a:avLst/>
          </a:prstGeom>
          <a:noFill/>
          <a:ln>
            <a:noFill/>
          </a:ln>
        </p:spPr>
      </p:pic>
      <p:sp>
        <p:nvSpPr>
          <p:cNvPr id="168" name="Google Shape;168;p28"/>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highlight>
                  <a:schemeClr val="dk1"/>
                </a:highlight>
                <a:latin typeface="Montserrat"/>
                <a:ea typeface="Montserrat"/>
                <a:cs typeface="Montserrat"/>
                <a:sym typeface="Montserrat"/>
              </a:rPr>
              <a:t>Did you know…</a:t>
            </a:r>
            <a:endParaRPr b="1">
              <a:solidFill>
                <a:schemeClr val="lt1"/>
              </a:solidFill>
              <a:highlight>
                <a:schemeClr val="dk1"/>
              </a:highlight>
              <a:latin typeface="Montserrat"/>
              <a:ea typeface="Montserrat"/>
              <a:cs typeface="Montserrat"/>
              <a:sym typeface="Montserrat"/>
            </a:endParaRPr>
          </a:p>
        </p:txBody>
      </p:sp>
      <p:sp>
        <p:nvSpPr>
          <p:cNvPr id="169" name="Google Shape;169;p28"/>
          <p:cNvSpPr/>
          <p:nvPr/>
        </p:nvSpPr>
        <p:spPr>
          <a:xfrm flipH="1">
            <a:off x="4545450" y="2238900"/>
            <a:ext cx="2486400" cy="1708500"/>
          </a:xfrm>
          <a:prstGeom prst="wedgeRoundRectCallout">
            <a:avLst>
              <a:gd fmla="val -38635" name="adj1"/>
              <a:gd fmla="val 66677"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0" name="Google Shape;170;p28"/>
          <p:cNvSpPr txBox="1"/>
          <p:nvPr/>
        </p:nvSpPr>
        <p:spPr>
          <a:xfrm>
            <a:off x="4584600" y="2314850"/>
            <a:ext cx="2408100" cy="135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chemeClr val="dk1"/>
                </a:solidFill>
                <a:latin typeface="Montserrat"/>
                <a:ea typeface="Montserrat"/>
                <a:cs typeface="Montserrat"/>
                <a:sym typeface="Montserrat"/>
              </a:rPr>
              <a:t>There are only around </a:t>
            </a:r>
            <a:r>
              <a:rPr b="1" lang="en" sz="1500">
                <a:solidFill>
                  <a:schemeClr val="dk1"/>
                </a:solidFill>
                <a:latin typeface="Montserrat"/>
                <a:ea typeface="Montserrat"/>
                <a:cs typeface="Montserrat"/>
                <a:sym typeface="Montserrat"/>
              </a:rPr>
              <a:t>8,000</a:t>
            </a:r>
            <a:r>
              <a:rPr b="1" lang="en" sz="1500">
                <a:solidFill>
                  <a:schemeClr val="dk1"/>
                </a:solidFill>
                <a:latin typeface="Montserrat"/>
                <a:ea typeface="Montserrat"/>
                <a:cs typeface="Montserrat"/>
                <a:sym typeface="Montserrat"/>
              </a:rPr>
              <a:t> piping plovers left in the world– making them one of </a:t>
            </a:r>
            <a:r>
              <a:rPr b="1" lang="en" sz="1500">
                <a:solidFill>
                  <a:schemeClr val="dk1"/>
                </a:solidFill>
                <a:latin typeface="Montserrat"/>
                <a:ea typeface="Montserrat"/>
                <a:cs typeface="Montserrat"/>
                <a:sym typeface="Montserrat"/>
              </a:rPr>
              <a:t>the</a:t>
            </a:r>
            <a:r>
              <a:rPr b="1" lang="en" sz="1500">
                <a:solidFill>
                  <a:schemeClr val="dk1"/>
                </a:solidFill>
                <a:latin typeface="Montserrat"/>
                <a:ea typeface="Montserrat"/>
                <a:cs typeface="Montserrat"/>
                <a:sym typeface="Montserrat"/>
              </a:rPr>
              <a:t> most </a:t>
            </a:r>
            <a:r>
              <a:rPr b="1" lang="en" sz="1500">
                <a:solidFill>
                  <a:schemeClr val="dk1"/>
                </a:solidFill>
                <a:latin typeface="Montserrat"/>
                <a:ea typeface="Montserrat"/>
                <a:cs typeface="Montserrat"/>
                <a:sym typeface="Montserrat"/>
              </a:rPr>
              <a:t>endangered</a:t>
            </a:r>
            <a:r>
              <a:rPr b="1" lang="en" sz="1500">
                <a:solidFill>
                  <a:schemeClr val="dk1"/>
                </a:solidFill>
                <a:latin typeface="Montserrat"/>
                <a:ea typeface="Montserrat"/>
                <a:cs typeface="Montserrat"/>
                <a:sym typeface="Montserrat"/>
              </a:rPr>
              <a:t> shorebirds? :( </a:t>
            </a:r>
            <a:endParaRPr b="1" sz="1500">
              <a:solidFill>
                <a:schemeClr val="dk1"/>
              </a:solidFill>
              <a:latin typeface="Montserrat"/>
              <a:ea typeface="Montserrat"/>
              <a:cs typeface="Montserrat"/>
              <a:sym typeface="Montserrat"/>
            </a:endParaRPr>
          </a:p>
        </p:txBody>
      </p:sp>
      <p:pic>
        <p:nvPicPr>
          <p:cNvPr id="171" name="Google Shape;171;p28"/>
          <p:cNvPicPr preferRelativeResize="0"/>
          <p:nvPr/>
        </p:nvPicPr>
        <p:blipFill>
          <a:blip r:embed="rId4">
            <a:alphaModFix/>
          </a:blip>
          <a:stretch>
            <a:fillRect/>
          </a:stretch>
        </p:blipFill>
        <p:spPr>
          <a:xfrm>
            <a:off x="7064550" y="3778950"/>
            <a:ext cx="1767750" cy="17677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9"/>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Mapping Rockaway</a:t>
            </a:r>
            <a:endParaRPr b="1">
              <a:latin typeface="Montserrat"/>
              <a:ea typeface="Montserrat"/>
              <a:cs typeface="Montserrat"/>
              <a:sym typeface="Montserrat"/>
            </a:endParaRPr>
          </a:p>
        </p:txBody>
      </p:sp>
      <p:sp>
        <p:nvSpPr>
          <p:cNvPr id="177" name="Google Shape;177;p29"/>
          <p:cNvSpPr/>
          <p:nvPr/>
        </p:nvSpPr>
        <p:spPr>
          <a:xfrm flipH="1">
            <a:off x="3529600" y="1021275"/>
            <a:ext cx="3233700" cy="1968300"/>
          </a:xfrm>
          <a:prstGeom prst="wedgeRoundRectCallout">
            <a:avLst>
              <a:gd fmla="val -31905" name="adj1"/>
              <a:gd fmla="val 66291"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8" name="Google Shape;178;p29"/>
          <p:cNvSpPr txBox="1"/>
          <p:nvPr/>
        </p:nvSpPr>
        <p:spPr>
          <a:xfrm flipH="1">
            <a:off x="3697150" y="1214925"/>
            <a:ext cx="2898600" cy="15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ontserrat"/>
                <a:ea typeface="Montserrat"/>
                <a:cs typeface="Montserrat"/>
                <a:sym typeface="Montserrat"/>
              </a:rPr>
              <a:t>How well do you think you know Rockaway? In this activity, we will create our own maps of Rockaway!</a:t>
            </a:r>
            <a:endParaRPr b="1" sz="1800">
              <a:solidFill>
                <a:schemeClr val="dk1"/>
              </a:solidFill>
              <a:latin typeface="Montserrat"/>
              <a:ea typeface="Montserrat"/>
              <a:cs typeface="Montserrat"/>
              <a:sym typeface="Montserrat"/>
            </a:endParaRPr>
          </a:p>
        </p:txBody>
      </p:sp>
      <p:pic>
        <p:nvPicPr>
          <p:cNvPr id="179" name="Google Shape;179;p29"/>
          <p:cNvPicPr preferRelativeResize="0"/>
          <p:nvPr/>
        </p:nvPicPr>
        <p:blipFill>
          <a:blip r:embed="rId3">
            <a:alphaModFix/>
          </a:blip>
          <a:stretch>
            <a:fillRect/>
          </a:stretch>
        </p:blipFill>
        <p:spPr>
          <a:xfrm>
            <a:off x="6566975" y="2828675"/>
            <a:ext cx="2265325" cy="22653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0"/>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Mapping Rockaway</a:t>
            </a:r>
            <a:endParaRPr b="1">
              <a:latin typeface="Montserrat"/>
              <a:ea typeface="Montserrat"/>
              <a:cs typeface="Montserrat"/>
              <a:sym typeface="Montserrat"/>
            </a:endParaRPr>
          </a:p>
        </p:txBody>
      </p:sp>
      <p:sp>
        <p:nvSpPr>
          <p:cNvPr id="185" name="Google Shape;185;p30"/>
          <p:cNvSpPr/>
          <p:nvPr/>
        </p:nvSpPr>
        <p:spPr>
          <a:xfrm flipH="1">
            <a:off x="3529600" y="1021275"/>
            <a:ext cx="3233700" cy="1968300"/>
          </a:xfrm>
          <a:prstGeom prst="wedgeRoundRectCallout">
            <a:avLst>
              <a:gd fmla="val -31905" name="adj1"/>
              <a:gd fmla="val 66291"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6" name="Google Shape;186;p30"/>
          <p:cNvSpPr txBox="1"/>
          <p:nvPr/>
        </p:nvSpPr>
        <p:spPr>
          <a:xfrm flipH="1">
            <a:off x="3697150" y="1214925"/>
            <a:ext cx="2898600" cy="15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ontserrat"/>
                <a:ea typeface="Montserrat"/>
                <a:cs typeface="Montserrat"/>
                <a:sym typeface="Montserrat"/>
              </a:rPr>
              <a:t>On the next few slides, I’ll explain different Rockaway features to add to your maps!</a:t>
            </a:r>
            <a:endParaRPr b="1" sz="1800">
              <a:solidFill>
                <a:schemeClr val="dk1"/>
              </a:solidFill>
              <a:latin typeface="Montserrat"/>
              <a:ea typeface="Montserrat"/>
              <a:cs typeface="Montserrat"/>
              <a:sym typeface="Montserrat"/>
            </a:endParaRPr>
          </a:p>
        </p:txBody>
      </p:sp>
      <p:pic>
        <p:nvPicPr>
          <p:cNvPr id="187" name="Google Shape;187;p30"/>
          <p:cNvPicPr preferRelativeResize="0"/>
          <p:nvPr/>
        </p:nvPicPr>
        <p:blipFill>
          <a:blip r:embed="rId3">
            <a:alphaModFix/>
          </a:blip>
          <a:stretch>
            <a:fillRect/>
          </a:stretch>
        </p:blipFill>
        <p:spPr>
          <a:xfrm>
            <a:off x="6566975" y="2828675"/>
            <a:ext cx="2265325" cy="22653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1"/>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Mapping Rockaway</a:t>
            </a:r>
            <a:endParaRPr b="1">
              <a:latin typeface="Montserrat"/>
              <a:ea typeface="Montserrat"/>
              <a:cs typeface="Montserrat"/>
              <a:sym typeface="Montserrat"/>
            </a:endParaRPr>
          </a:p>
        </p:txBody>
      </p:sp>
      <p:pic>
        <p:nvPicPr>
          <p:cNvPr id="193" name="Google Shape;193;p31"/>
          <p:cNvPicPr preferRelativeResize="0"/>
          <p:nvPr/>
        </p:nvPicPr>
        <p:blipFill rotWithShape="1">
          <a:blip r:embed="rId3">
            <a:alphaModFix/>
          </a:blip>
          <a:srcRect b="0" l="12141" r="0" t="0"/>
          <a:stretch/>
        </p:blipFill>
        <p:spPr>
          <a:xfrm rot="-5400000">
            <a:off x="1280388" y="-84649"/>
            <a:ext cx="4095775" cy="6033175"/>
          </a:xfrm>
          <a:prstGeom prst="rect">
            <a:avLst/>
          </a:prstGeom>
          <a:noFill/>
          <a:ln>
            <a:noFill/>
          </a:ln>
        </p:spPr>
      </p:pic>
      <p:sp>
        <p:nvSpPr>
          <p:cNvPr id="194" name="Google Shape;194;p31"/>
          <p:cNvSpPr/>
          <p:nvPr/>
        </p:nvSpPr>
        <p:spPr>
          <a:xfrm>
            <a:off x="438675" y="1257400"/>
            <a:ext cx="1299600" cy="616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5" name="Google Shape;195;p31"/>
          <p:cNvSpPr/>
          <p:nvPr/>
        </p:nvSpPr>
        <p:spPr>
          <a:xfrm flipH="1">
            <a:off x="6590625" y="1573375"/>
            <a:ext cx="2481300" cy="1416300"/>
          </a:xfrm>
          <a:prstGeom prst="wedgeRoundRectCallout">
            <a:avLst>
              <a:gd fmla="val -5872" name="adj1"/>
              <a:gd fmla="val 69057"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6" name="Google Shape;196;p31"/>
          <p:cNvSpPr txBox="1"/>
          <p:nvPr/>
        </p:nvSpPr>
        <p:spPr>
          <a:xfrm flipH="1">
            <a:off x="6760725" y="1834825"/>
            <a:ext cx="2141100" cy="89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ontserrat"/>
                <a:ea typeface="Montserrat"/>
                <a:cs typeface="Montserrat"/>
                <a:sym typeface="Montserrat"/>
              </a:rPr>
              <a:t>Get your map worksheets ready!</a:t>
            </a:r>
            <a:endParaRPr b="1" sz="1800">
              <a:solidFill>
                <a:schemeClr val="dk1"/>
              </a:solidFill>
              <a:latin typeface="Montserrat"/>
              <a:ea typeface="Montserrat"/>
              <a:cs typeface="Montserrat"/>
              <a:sym typeface="Montserrat"/>
            </a:endParaRPr>
          </a:p>
        </p:txBody>
      </p:sp>
      <p:pic>
        <p:nvPicPr>
          <p:cNvPr id="197" name="Google Shape;197;p31"/>
          <p:cNvPicPr preferRelativeResize="0"/>
          <p:nvPr/>
        </p:nvPicPr>
        <p:blipFill>
          <a:blip r:embed="rId4">
            <a:alphaModFix/>
          </a:blip>
          <a:stretch>
            <a:fillRect/>
          </a:stretch>
        </p:blipFill>
        <p:spPr>
          <a:xfrm>
            <a:off x="6566975" y="2828675"/>
            <a:ext cx="2265325" cy="22653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2"/>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Feature</a:t>
            </a:r>
            <a:r>
              <a:rPr b="1" lang="en">
                <a:latin typeface="Montserrat"/>
                <a:ea typeface="Montserrat"/>
                <a:cs typeface="Montserrat"/>
                <a:sym typeface="Montserrat"/>
              </a:rPr>
              <a:t> 1</a:t>
            </a:r>
            <a:r>
              <a:rPr b="1" lang="en">
                <a:latin typeface="Montserrat"/>
                <a:ea typeface="Montserrat"/>
                <a:cs typeface="Montserrat"/>
                <a:sym typeface="Montserrat"/>
              </a:rPr>
              <a:t>: Peninsula</a:t>
            </a:r>
            <a:endParaRPr b="1">
              <a:latin typeface="Montserrat"/>
              <a:ea typeface="Montserrat"/>
              <a:cs typeface="Montserrat"/>
              <a:sym typeface="Montserrat"/>
            </a:endParaRPr>
          </a:p>
        </p:txBody>
      </p:sp>
      <p:sp>
        <p:nvSpPr>
          <p:cNvPr id="203" name="Google Shape;203;p32"/>
          <p:cNvSpPr txBox="1"/>
          <p:nvPr>
            <p:ph idx="4294967295" type="title"/>
          </p:nvPr>
        </p:nvSpPr>
        <p:spPr>
          <a:xfrm>
            <a:off x="452375" y="788175"/>
            <a:ext cx="6263100" cy="97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1800">
                <a:latin typeface="Montserrat"/>
                <a:ea typeface="Montserrat"/>
                <a:cs typeface="Montserrat"/>
                <a:sym typeface="Montserrat"/>
              </a:rPr>
              <a:t>Question: </a:t>
            </a:r>
            <a:endParaRPr b="1" sz="1800">
              <a:latin typeface="Montserrat"/>
              <a:ea typeface="Montserrat"/>
              <a:cs typeface="Montserrat"/>
              <a:sym typeface="Montserrat"/>
            </a:endParaRPr>
          </a:p>
          <a:p>
            <a:pPr indent="0" lvl="0" marL="0" rtl="0" algn="l">
              <a:spcBef>
                <a:spcPts val="0"/>
              </a:spcBef>
              <a:spcAft>
                <a:spcPts val="0"/>
              </a:spcAft>
              <a:buSzPts val="990"/>
              <a:buNone/>
            </a:pPr>
            <a:r>
              <a:rPr lang="en" sz="1800">
                <a:latin typeface="Montserrat"/>
                <a:ea typeface="Montserrat"/>
                <a:cs typeface="Montserrat"/>
                <a:sym typeface="Montserrat"/>
              </a:rPr>
              <a:t>What is a peninsula?</a:t>
            </a:r>
            <a:endParaRPr sz="1800">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3"/>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Feature 1</a:t>
            </a:r>
            <a:r>
              <a:rPr b="1" lang="en">
                <a:latin typeface="Montserrat"/>
                <a:ea typeface="Montserrat"/>
                <a:cs typeface="Montserrat"/>
                <a:sym typeface="Montserrat"/>
              </a:rPr>
              <a:t>: Peninsula</a:t>
            </a:r>
            <a:endParaRPr b="1">
              <a:latin typeface="Montserrat"/>
              <a:ea typeface="Montserrat"/>
              <a:cs typeface="Montserrat"/>
              <a:sym typeface="Montserrat"/>
            </a:endParaRPr>
          </a:p>
        </p:txBody>
      </p:sp>
      <p:sp>
        <p:nvSpPr>
          <p:cNvPr id="209" name="Google Shape;209;p33"/>
          <p:cNvSpPr txBox="1"/>
          <p:nvPr>
            <p:ph idx="4294967295" type="title"/>
          </p:nvPr>
        </p:nvSpPr>
        <p:spPr>
          <a:xfrm>
            <a:off x="452375" y="788175"/>
            <a:ext cx="6263100" cy="97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1800">
                <a:latin typeface="Montserrat"/>
                <a:ea typeface="Montserrat"/>
                <a:cs typeface="Montserrat"/>
                <a:sym typeface="Montserrat"/>
              </a:rPr>
              <a:t>Question: </a:t>
            </a:r>
            <a:endParaRPr b="1" sz="1800">
              <a:latin typeface="Montserrat"/>
              <a:ea typeface="Montserrat"/>
              <a:cs typeface="Montserrat"/>
              <a:sym typeface="Montserrat"/>
            </a:endParaRPr>
          </a:p>
          <a:p>
            <a:pPr indent="0" lvl="0" marL="0" rtl="0" algn="l">
              <a:spcBef>
                <a:spcPts val="0"/>
              </a:spcBef>
              <a:spcAft>
                <a:spcPts val="0"/>
              </a:spcAft>
              <a:buSzPts val="990"/>
              <a:buNone/>
            </a:pPr>
            <a:r>
              <a:rPr lang="en" sz="1800">
                <a:latin typeface="Montserrat"/>
                <a:ea typeface="Montserrat"/>
                <a:cs typeface="Montserrat"/>
                <a:sym typeface="Montserrat"/>
              </a:rPr>
              <a:t>What is a peninsula?</a:t>
            </a:r>
            <a:endParaRPr sz="1800">
              <a:latin typeface="Montserrat"/>
              <a:ea typeface="Montserrat"/>
              <a:cs typeface="Montserrat"/>
              <a:sym typeface="Montserrat"/>
            </a:endParaRPr>
          </a:p>
        </p:txBody>
      </p:sp>
      <p:sp>
        <p:nvSpPr>
          <p:cNvPr id="210" name="Google Shape;210;p33"/>
          <p:cNvSpPr/>
          <p:nvPr/>
        </p:nvSpPr>
        <p:spPr>
          <a:xfrm flipH="1">
            <a:off x="4134700" y="1021275"/>
            <a:ext cx="2628600" cy="1968300"/>
          </a:xfrm>
          <a:prstGeom prst="wedgeRoundRectCallout">
            <a:avLst>
              <a:gd fmla="val -31905" name="adj1"/>
              <a:gd fmla="val 66291"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1" name="Google Shape;211;p33"/>
          <p:cNvSpPr txBox="1"/>
          <p:nvPr/>
        </p:nvSpPr>
        <p:spPr>
          <a:xfrm flipH="1">
            <a:off x="4293225" y="1214925"/>
            <a:ext cx="2366700" cy="15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ontserrat"/>
                <a:ea typeface="Montserrat"/>
                <a:cs typeface="Montserrat"/>
                <a:sym typeface="Montserrat"/>
              </a:rPr>
              <a:t>A body of land surrounded by water on three sides. Rockaway is a peninsula.</a:t>
            </a:r>
            <a:endParaRPr b="1" sz="1800">
              <a:solidFill>
                <a:schemeClr val="dk1"/>
              </a:solidFill>
              <a:latin typeface="Montserrat"/>
              <a:ea typeface="Montserrat"/>
              <a:cs typeface="Montserrat"/>
              <a:sym typeface="Montserrat"/>
            </a:endParaRPr>
          </a:p>
        </p:txBody>
      </p:sp>
      <p:pic>
        <p:nvPicPr>
          <p:cNvPr id="212" name="Google Shape;212;p33"/>
          <p:cNvPicPr preferRelativeResize="0"/>
          <p:nvPr/>
        </p:nvPicPr>
        <p:blipFill>
          <a:blip r:embed="rId3">
            <a:alphaModFix/>
          </a:blip>
          <a:stretch>
            <a:fillRect/>
          </a:stretch>
        </p:blipFill>
        <p:spPr>
          <a:xfrm>
            <a:off x="6566975" y="2828675"/>
            <a:ext cx="2265325" cy="22653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4"/>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Feature 1</a:t>
            </a:r>
            <a:r>
              <a:rPr b="1" lang="en">
                <a:latin typeface="Montserrat"/>
                <a:ea typeface="Montserrat"/>
                <a:cs typeface="Montserrat"/>
                <a:sym typeface="Montserrat"/>
              </a:rPr>
              <a:t>: Peninsula</a:t>
            </a:r>
            <a:endParaRPr b="1">
              <a:latin typeface="Montserrat"/>
              <a:ea typeface="Montserrat"/>
              <a:cs typeface="Montserrat"/>
              <a:sym typeface="Montserrat"/>
            </a:endParaRPr>
          </a:p>
        </p:txBody>
      </p:sp>
      <p:pic>
        <p:nvPicPr>
          <p:cNvPr id="218" name="Google Shape;218;p34"/>
          <p:cNvPicPr preferRelativeResize="0"/>
          <p:nvPr/>
        </p:nvPicPr>
        <p:blipFill rotWithShape="1">
          <a:blip r:embed="rId3">
            <a:alphaModFix/>
          </a:blip>
          <a:srcRect b="6499" l="0" r="0" t="6725"/>
          <a:stretch/>
        </p:blipFill>
        <p:spPr>
          <a:xfrm>
            <a:off x="2238275" y="903650"/>
            <a:ext cx="6042926" cy="3707524"/>
          </a:xfrm>
          <a:prstGeom prst="rect">
            <a:avLst/>
          </a:prstGeom>
          <a:noFill/>
          <a:ln>
            <a:noFill/>
          </a:ln>
        </p:spPr>
      </p:pic>
      <p:sp>
        <p:nvSpPr>
          <p:cNvPr id="219" name="Google Shape;219;p34"/>
          <p:cNvSpPr txBox="1"/>
          <p:nvPr>
            <p:ph idx="4294967295" type="title"/>
          </p:nvPr>
        </p:nvSpPr>
        <p:spPr>
          <a:xfrm>
            <a:off x="311700" y="940575"/>
            <a:ext cx="1761900" cy="3637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1420">
                <a:latin typeface="Montserrat"/>
                <a:ea typeface="Montserrat"/>
                <a:cs typeface="Montserrat"/>
                <a:sym typeface="Montserrat"/>
              </a:rPr>
              <a:t>Add the outline of the Rockaway Peninsula to your map. Color it in, outline it, and/or label it.</a:t>
            </a:r>
            <a:endParaRPr sz="1420">
              <a:latin typeface="Montserrat"/>
              <a:ea typeface="Montserrat"/>
              <a:cs typeface="Montserrat"/>
              <a:sym typeface="Montserrat"/>
            </a:endParaRPr>
          </a:p>
        </p:txBody>
      </p:sp>
      <p:grpSp>
        <p:nvGrpSpPr>
          <p:cNvPr id="220" name="Google Shape;220;p34"/>
          <p:cNvGrpSpPr/>
          <p:nvPr/>
        </p:nvGrpSpPr>
        <p:grpSpPr>
          <a:xfrm>
            <a:off x="2238275" y="827451"/>
            <a:ext cx="6033175" cy="4095775"/>
            <a:chOff x="2238275" y="827451"/>
            <a:chExt cx="6033175" cy="4095775"/>
          </a:xfrm>
        </p:grpSpPr>
        <p:pic>
          <p:nvPicPr>
            <p:cNvPr id="221" name="Google Shape;221;p34"/>
            <p:cNvPicPr preferRelativeResize="0"/>
            <p:nvPr/>
          </p:nvPicPr>
          <p:blipFill rotWithShape="1">
            <a:blip r:embed="rId4">
              <a:alphaModFix/>
            </a:blip>
            <a:srcRect b="0" l="12141" r="0" t="0"/>
            <a:stretch/>
          </p:blipFill>
          <p:spPr>
            <a:xfrm rot="-5400000">
              <a:off x="3206975" y="-141249"/>
              <a:ext cx="4095775" cy="6033175"/>
            </a:xfrm>
            <a:prstGeom prst="rect">
              <a:avLst/>
            </a:prstGeom>
            <a:noFill/>
            <a:ln>
              <a:noFill/>
            </a:ln>
          </p:spPr>
        </p:pic>
        <p:sp>
          <p:nvSpPr>
            <p:cNvPr id="222" name="Google Shape;222;p34"/>
            <p:cNvSpPr/>
            <p:nvPr/>
          </p:nvSpPr>
          <p:spPr>
            <a:xfrm>
              <a:off x="2401025" y="1189500"/>
              <a:ext cx="1299600" cy="616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223" name="Google Shape;223;p34"/>
          <p:cNvSpPr/>
          <p:nvPr/>
        </p:nvSpPr>
        <p:spPr>
          <a:xfrm>
            <a:off x="2533837" y="1813650"/>
            <a:ext cx="5728375" cy="2971250"/>
          </a:xfrm>
          <a:custGeom>
            <a:rect b="b" l="l" r="r" t="t"/>
            <a:pathLst>
              <a:path extrusionOk="0" h="118850" w="229135">
                <a:moveTo>
                  <a:pt x="229136" y="44718"/>
                </a:moveTo>
                <a:cubicBezTo>
                  <a:pt x="222348" y="44718"/>
                  <a:pt x="215922" y="48002"/>
                  <a:pt x="209176" y="48748"/>
                </a:cubicBezTo>
                <a:cubicBezTo>
                  <a:pt x="198335" y="49947"/>
                  <a:pt x="187178" y="48794"/>
                  <a:pt x="176550" y="51243"/>
                </a:cubicBezTo>
                <a:cubicBezTo>
                  <a:pt x="171586" y="52387"/>
                  <a:pt x="167645" y="56428"/>
                  <a:pt x="162731" y="57769"/>
                </a:cubicBezTo>
                <a:cubicBezTo>
                  <a:pt x="156752" y="59400"/>
                  <a:pt x="149970" y="57746"/>
                  <a:pt x="144307" y="60264"/>
                </a:cubicBezTo>
                <a:cubicBezTo>
                  <a:pt x="139685" y="62320"/>
                  <a:pt x="136248" y="66727"/>
                  <a:pt x="131448" y="68324"/>
                </a:cubicBezTo>
                <a:cubicBezTo>
                  <a:pt x="128216" y="69399"/>
                  <a:pt x="124507" y="68207"/>
                  <a:pt x="121276" y="69284"/>
                </a:cubicBezTo>
                <a:cubicBezTo>
                  <a:pt x="110446" y="72894"/>
                  <a:pt x="101257" y="80435"/>
                  <a:pt x="90569" y="84446"/>
                </a:cubicBezTo>
                <a:cubicBezTo>
                  <a:pt x="84727" y="86638"/>
                  <a:pt x="77945" y="86340"/>
                  <a:pt x="72528" y="89436"/>
                </a:cubicBezTo>
                <a:cubicBezTo>
                  <a:pt x="70737" y="90460"/>
                  <a:pt x="71342" y="93972"/>
                  <a:pt x="69457" y="94810"/>
                </a:cubicBezTo>
                <a:cubicBezTo>
                  <a:pt x="55902" y="100838"/>
                  <a:pt x="39735" y="99689"/>
                  <a:pt x="26467" y="106325"/>
                </a:cubicBezTo>
                <a:cubicBezTo>
                  <a:pt x="19890" y="109615"/>
                  <a:pt x="13554" y="113386"/>
                  <a:pt x="6891" y="116497"/>
                </a:cubicBezTo>
                <a:cubicBezTo>
                  <a:pt x="5075" y="117345"/>
                  <a:pt x="1947" y="120055"/>
                  <a:pt x="1133" y="118224"/>
                </a:cubicBezTo>
                <a:cubicBezTo>
                  <a:pt x="-1238" y="112892"/>
                  <a:pt x="224" y="104537"/>
                  <a:pt x="4972" y="101143"/>
                </a:cubicBezTo>
                <a:cubicBezTo>
                  <a:pt x="7328" y="99459"/>
                  <a:pt x="10961" y="101358"/>
                  <a:pt x="13608" y="100183"/>
                </a:cubicBezTo>
                <a:cubicBezTo>
                  <a:pt x="21356" y="96744"/>
                  <a:pt x="28608" y="91877"/>
                  <a:pt x="36831" y="89820"/>
                </a:cubicBezTo>
                <a:cubicBezTo>
                  <a:pt x="40711" y="88850"/>
                  <a:pt x="44826" y="92223"/>
                  <a:pt x="48730" y="91355"/>
                </a:cubicBezTo>
                <a:cubicBezTo>
                  <a:pt x="52477" y="90522"/>
                  <a:pt x="54301" y="85660"/>
                  <a:pt x="57942" y="84446"/>
                </a:cubicBezTo>
                <a:cubicBezTo>
                  <a:pt x="62882" y="82799"/>
                  <a:pt x="68612" y="84738"/>
                  <a:pt x="73488" y="82911"/>
                </a:cubicBezTo>
                <a:cubicBezTo>
                  <a:pt x="84215" y="78893"/>
                  <a:pt x="93031" y="70958"/>
                  <a:pt x="102852" y="65062"/>
                </a:cubicBezTo>
                <a:cubicBezTo>
                  <a:pt x="109750" y="60921"/>
                  <a:pt x="118843" y="62978"/>
                  <a:pt x="126650" y="61031"/>
                </a:cubicBezTo>
                <a:cubicBezTo>
                  <a:pt x="128923" y="60464"/>
                  <a:pt x="130374" y="58164"/>
                  <a:pt x="132408" y="57001"/>
                </a:cubicBezTo>
                <a:cubicBezTo>
                  <a:pt x="134782" y="55643"/>
                  <a:pt x="138149" y="56916"/>
                  <a:pt x="140468" y="55466"/>
                </a:cubicBezTo>
                <a:cubicBezTo>
                  <a:pt x="146734" y="51547"/>
                  <a:pt x="151939" y="46106"/>
                  <a:pt x="157165" y="40880"/>
                </a:cubicBezTo>
                <a:cubicBezTo>
                  <a:pt x="161113" y="36932"/>
                  <a:pt x="168307" y="38571"/>
                  <a:pt x="173095" y="35698"/>
                </a:cubicBezTo>
                <a:cubicBezTo>
                  <a:pt x="178715" y="32326"/>
                  <a:pt x="181895" y="23415"/>
                  <a:pt x="188449" y="23415"/>
                </a:cubicBezTo>
                <a:cubicBezTo>
                  <a:pt x="192799" y="23415"/>
                  <a:pt x="184559" y="34518"/>
                  <a:pt x="188449" y="36465"/>
                </a:cubicBezTo>
                <a:cubicBezTo>
                  <a:pt x="189181" y="36832"/>
                  <a:pt x="189549" y="34930"/>
                  <a:pt x="190368" y="34930"/>
                </a:cubicBezTo>
                <a:cubicBezTo>
                  <a:pt x="193084" y="34930"/>
                  <a:pt x="193821" y="41566"/>
                  <a:pt x="196317" y="40496"/>
                </a:cubicBezTo>
                <a:cubicBezTo>
                  <a:pt x="198261" y="39662"/>
                  <a:pt x="197160" y="36227"/>
                  <a:pt x="196701" y="34162"/>
                </a:cubicBezTo>
                <a:cubicBezTo>
                  <a:pt x="195798" y="30101"/>
                  <a:pt x="197631" y="25635"/>
                  <a:pt x="196317" y="21688"/>
                </a:cubicBezTo>
                <a:cubicBezTo>
                  <a:pt x="195644" y="19668"/>
                  <a:pt x="193040" y="18436"/>
                  <a:pt x="192863" y="16314"/>
                </a:cubicBezTo>
                <a:cubicBezTo>
                  <a:pt x="192217" y="8560"/>
                  <a:pt x="201779" y="0"/>
                  <a:pt x="209560" y="0"/>
                </a:cubicBezTo>
              </a:path>
            </a:pathLst>
          </a:custGeom>
          <a:noFill/>
          <a:ln cap="flat" cmpd="sng" w="28575">
            <a:solidFill>
              <a:srgbClr val="FF9900"/>
            </a:solidFill>
            <a:prstDash val="solid"/>
            <a:round/>
            <a:headEnd len="med" w="med" type="none"/>
            <a:tailEnd len="med" w="med" type="none"/>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7"/>
          <p:cNvSpPr txBox="1"/>
          <p:nvPr>
            <p:ph idx="4294967295" type="subTitle"/>
          </p:nvPr>
        </p:nvSpPr>
        <p:spPr>
          <a:xfrm>
            <a:off x="815525" y="986600"/>
            <a:ext cx="3938700" cy="3538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lt1"/>
              </a:buClr>
              <a:buSzPts val="1400"/>
              <a:buFont typeface="Montserrat"/>
              <a:buChar char="●"/>
            </a:pPr>
            <a:r>
              <a:rPr b="1" lang="en" sz="1400">
                <a:solidFill>
                  <a:schemeClr val="lt1"/>
                </a:solidFill>
                <a:latin typeface="Montserrat"/>
                <a:ea typeface="Montserrat"/>
                <a:cs typeface="Montserrat"/>
                <a:sym typeface="Montserrat"/>
              </a:rPr>
              <a:t>Ecosystem: </a:t>
            </a:r>
            <a:r>
              <a:rPr lang="en" sz="1400">
                <a:solidFill>
                  <a:schemeClr val="lt1"/>
                </a:solidFill>
                <a:latin typeface="Montserrat"/>
                <a:ea typeface="Montserrat"/>
                <a:cs typeface="Montserrat"/>
                <a:sym typeface="Montserrat"/>
              </a:rPr>
              <a:t>a community of living things and their physical environment interacting with each other.</a:t>
            </a:r>
            <a:endParaRPr sz="1400">
              <a:solidFill>
                <a:schemeClr val="lt1"/>
              </a:solidFill>
              <a:latin typeface="Montserrat"/>
              <a:ea typeface="Montserrat"/>
              <a:cs typeface="Montserrat"/>
              <a:sym typeface="Montserrat"/>
            </a:endParaRPr>
          </a:p>
          <a:p>
            <a:pPr indent="0" lvl="0" marL="457200" rtl="0" algn="l">
              <a:spcBef>
                <a:spcPts val="1200"/>
              </a:spcBef>
              <a:spcAft>
                <a:spcPts val="0"/>
              </a:spcAft>
              <a:buNone/>
            </a:pPr>
            <a:r>
              <a:t/>
            </a:r>
            <a:endParaRPr sz="1400">
              <a:solidFill>
                <a:schemeClr val="lt1"/>
              </a:solidFill>
              <a:latin typeface="Montserrat"/>
              <a:ea typeface="Montserrat"/>
              <a:cs typeface="Montserrat"/>
              <a:sym typeface="Montserrat"/>
            </a:endParaRPr>
          </a:p>
          <a:p>
            <a:pPr indent="0" lvl="0" marL="457200" rtl="0" algn="l">
              <a:spcBef>
                <a:spcPts val="1200"/>
              </a:spcBef>
              <a:spcAft>
                <a:spcPts val="0"/>
              </a:spcAft>
              <a:buNone/>
            </a:pPr>
            <a:r>
              <a:t/>
            </a:r>
            <a:endParaRPr b="1" sz="1400">
              <a:solidFill>
                <a:schemeClr val="lt1"/>
              </a:solidFill>
              <a:latin typeface="Montserrat"/>
              <a:ea typeface="Montserrat"/>
              <a:cs typeface="Montserrat"/>
              <a:sym typeface="Montserrat"/>
            </a:endParaRPr>
          </a:p>
          <a:p>
            <a:pPr indent="0" lvl="0" marL="457200" rtl="0" algn="l">
              <a:spcBef>
                <a:spcPts val="1200"/>
              </a:spcBef>
              <a:spcAft>
                <a:spcPts val="0"/>
              </a:spcAft>
              <a:buNone/>
            </a:pPr>
            <a:r>
              <a:t/>
            </a:r>
            <a:endParaRPr b="1" sz="1400">
              <a:solidFill>
                <a:schemeClr val="lt1"/>
              </a:solidFill>
              <a:latin typeface="Montserrat"/>
              <a:ea typeface="Montserrat"/>
              <a:cs typeface="Montserrat"/>
              <a:sym typeface="Montserrat"/>
            </a:endParaRPr>
          </a:p>
          <a:p>
            <a:pPr indent="0" lvl="0" marL="0" rtl="0" algn="l">
              <a:spcBef>
                <a:spcPts val="1200"/>
              </a:spcBef>
              <a:spcAft>
                <a:spcPts val="1200"/>
              </a:spcAft>
              <a:buNone/>
            </a:pPr>
            <a:r>
              <a:t/>
            </a:r>
            <a:endParaRPr sz="1400">
              <a:solidFill>
                <a:schemeClr val="lt1"/>
              </a:solidFill>
              <a:latin typeface="Montserrat"/>
              <a:ea typeface="Montserrat"/>
              <a:cs typeface="Montserrat"/>
              <a:sym typeface="Montserrat"/>
            </a:endParaRPr>
          </a:p>
        </p:txBody>
      </p:sp>
      <p:sp>
        <p:nvSpPr>
          <p:cNvPr id="72" name="Google Shape;72;p17"/>
          <p:cNvSpPr txBox="1"/>
          <p:nvPr/>
        </p:nvSpPr>
        <p:spPr>
          <a:xfrm>
            <a:off x="911700" y="300225"/>
            <a:ext cx="7558800" cy="631200"/>
          </a:xfrm>
          <a:prstGeom prst="rect">
            <a:avLst/>
          </a:prstGeom>
          <a:noFill/>
          <a:ln>
            <a:noFill/>
          </a:ln>
        </p:spPr>
        <p:txBody>
          <a:bodyPr anchorCtr="0" anchor="t" bIns="91425" lIns="91425" spcFirstLastPara="1" rIns="91425" wrap="square" tIns="91425">
            <a:spAutoFit/>
          </a:bodyPr>
          <a:lstStyle/>
          <a:p>
            <a:pPr indent="0" lvl="0" marL="12700" marR="76200" rtl="0" algn="ctr">
              <a:lnSpc>
                <a:spcPct val="100000"/>
              </a:lnSpc>
              <a:spcBef>
                <a:spcPts val="100"/>
              </a:spcBef>
              <a:spcAft>
                <a:spcPts val="0"/>
              </a:spcAft>
              <a:buNone/>
            </a:pPr>
            <a:r>
              <a:rPr b="1" lang="en" sz="2900">
                <a:solidFill>
                  <a:srgbClr val="FFFFFF"/>
                </a:solidFill>
                <a:latin typeface="Montserrat"/>
                <a:ea typeface="Montserrat"/>
                <a:cs typeface="Montserrat"/>
                <a:sym typeface="Montserrat"/>
              </a:rPr>
              <a:t>Key Terms</a:t>
            </a:r>
            <a:endParaRPr b="1" sz="2900">
              <a:solidFill>
                <a:srgbClr val="FFFFFF"/>
              </a:solidFill>
              <a:latin typeface="Montserrat"/>
              <a:ea typeface="Montserrat"/>
              <a:cs typeface="Montserrat"/>
              <a:sym typeface="Montserrat"/>
            </a:endParaRPr>
          </a:p>
        </p:txBody>
      </p:sp>
      <p:sp>
        <p:nvSpPr>
          <p:cNvPr id="73" name="Google Shape;73;p17"/>
          <p:cNvSpPr/>
          <p:nvPr/>
        </p:nvSpPr>
        <p:spPr>
          <a:xfrm>
            <a:off x="3117125" y="350275"/>
            <a:ext cx="443100" cy="464700"/>
          </a:xfrm>
          <a:prstGeom prst="star5">
            <a:avLst>
              <a:gd fmla="val 19098" name="adj"/>
              <a:gd fmla="val 105146" name="hf"/>
              <a:gd fmla="val 110557" name="vf"/>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4" name="Google Shape;74;p17"/>
          <p:cNvSpPr/>
          <p:nvPr/>
        </p:nvSpPr>
        <p:spPr>
          <a:xfrm>
            <a:off x="5750350" y="383475"/>
            <a:ext cx="443100" cy="464700"/>
          </a:xfrm>
          <a:prstGeom prst="star5">
            <a:avLst>
              <a:gd fmla="val 19098" name="adj"/>
              <a:gd fmla="val 105146" name="hf"/>
              <a:gd fmla="val 110557" name="vf"/>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5"/>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Feature 2: Bay</a:t>
            </a:r>
            <a:endParaRPr b="1">
              <a:latin typeface="Montserrat"/>
              <a:ea typeface="Montserrat"/>
              <a:cs typeface="Montserrat"/>
              <a:sym typeface="Montserrat"/>
            </a:endParaRPr>
          </a:p>
        </p:txBody>
      </p:sp>
      <p:sp>
        <p:nvSpPr>
          <p:cNvPr id="229" name="Google Shape;229;p35"/>
          <p:cNvSpPr txBox="1"/>
          <p:nvPr>
            <p:ph idx="4294967295" type="title"/>
          </p:nvPr>
        </p:nvSpPr>
        <p:spPr>
          <a:xfrm>
            <a:off x="452375" y="788175"/>
            <a:ext cx="6263100" cy="97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1800">
                <a:latin typeface="Montserrat"/>
                <a:ea typeface="Montserrat"/>
                <a:cs typeface="Montserrat"/>
                <a:sym typeface="Montserrat"/>
              </a:rPr>
              <a:t>Question: </a:t>
            </a:r>
            <a:endParaRPr b="1" sz="1800">
              <a:latin typeface="Montserrat"/>
              <a:ea typeface="Montserrat"/>
              <a:cs typeface="Montserrat"/>
              <a:sym typeface="Montserrat"/>
            </a:endParaRPr>
          </a:p>
          <a:p>
            <a:pPr indent="0" lvl="0" marL="0" rtl="0" algn="l">
              <a:spcBef>
                <a:spcPts val="0"/>
              </a:spcBef>
              <a:spcAft>
                <a:spcPts val="0"/>
              </a:spcAft>
              <a:buSzPts val="990"/>
              <a:buNone/>
            </a:pPr>
            <a:r>
              <a:rPr lang="en" sz="1800">
                <a:latin typeface="Montserrat"/>
                <a:ea typeface="Montserrat"/>
                <a:cs typeface="Montserrat"/>
                <a:sym typeface="Montserrat"/>
              </a:rPr>
              <a:t>What is a bay?</a:t>
            </a:r>
            <a:endParaRPr sz="1800">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6"/>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Feature 2: Bay</a:t>
            </a:r>
            <a:endParaRPr b="1">
              <a:latin typeface="Montserrat"/>
              <a:ea typeface="Montserrat"/>
              <a:cs typeface="Montserrat"/>
              <a:sym typeface="Montserrat"/>
            </a:endParaRPr>
          </a:p>
        </p:txBody>
      </p:sp>
      <p:sp>
        <p:nvSpPr>
          <p:cNvPr id="235" name="Google Shape;235;p36"/>
          <p:cNvSpPr txBox="1"/>
          <p:nvPr>
            <p:ph idx="4294967295" type="title"/>
          </p:nvPr>
        </p:nvSpPr>
        <p:spPr>
          <a:xfrm>
            <a:off x="452375" y="788175"/>
            <a:ext cx="6263100" cy="97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1800">
                <a:latin typeface="Montserrat"/>
                <a:ea typeface="Montserrat"/>
                <a:cs typeface="Montserrat"/>
                <a:sym typeface="Montserrat"/>
              </a:rPr>
              <a:t>Question: </a:t>
            </a:r>
            <a:endParaRPr b="1" sz="1800">
              <a:latin typeface="Montserrat"/>
              <a:ea typeface="Montserrat"/>
              <a:cs typeface="Montserrat"/>
              <a:sym typeface="Montserrat"/>
            </a:endParaRPr>
          </a:p>
          <a:p>
            <a:pPr indent="0" lvl="0" marL="0" rtl="0" algn="l">
              <a:spcBef>
                <a:spcPts val="0"/>
              </a:spcBef>
              <a:spcAft>
                <a:spcPts val="0"/>
              </a:spcAft>
              <a:buSzPts val="990"/>
              <a:buNone/>
            </a:pPr>
            <a:r>
              <a:rPr lang="en" sz="1800">
                <a:latin typeface="Montserrat"/>
                <a:ea typeface="Montserrat"/>
                <a:cs typeface="Montserrat"/>
                <a:sym typeface="Montserrat"/>
              </a:rPr>
              <a:t>What is a bay?</a:t>
            </a:r>
            <a:endParaRPr sz="1800">
              <a:latin typeface="Montserrat"/>
              <a:ea typeface="Montserrat"/>
              <a:cs typeface="Montserrat"/>
              <a:sym typeface="Montserrat"/>
            </a:endParaRPr>
          </a:p>
        </p:txBody>
      </p:sp>
      <p:sp>
        <p:nvSpPr>
          <p:cNvPr id="236" name="Google Shape;236;p36"/>
          <p:cNvSpPr/>
          <p:nvPr/>
        </p:nvSpPr>
        <p:spPr>
          <a:xfrm flipH="1">
            <a:off x="3567400" y="1015200"/>
            <a:ext cx="3195900" cy="1974300"/>
          </a:xfrm>
          <a:prstGeom prst="wedgeRoundRectCallout">
            <a:avLst>
              <a:gd fmla="val -31905" name="adj1"/>
              <a:gd fmla="val 66291"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7" name="Google Shape;237;p36"/>
          <p:cNvSpPr txBox="1"/>
          <p:nvPr/>
        </p:nvSpPr>
        <p:spPr>
          <a:xfrm flipH="1">
            <a:off x="3710875" y="1195500"/>
            <a:ext cx="2827500" cy="161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ontserrat"/>
                <a:ea typeface="Montserrat"/>
                <a:cs typeface="Montserrat"/>
                <a:sym typeface="Montserrat"/>
              </a:rPr>
              <a:t>A body of water that is partly surrounded by land. In Rockaway, our bay is called Jamaica Bay.</a:t>
            </a:r>
            <a:endParaRPr b="1" sz="1800">
              <a:solidFill>
                <a:schemeClr val="dk1"/>
              </a:solidFill>
              <a:latin typeface="Montserrat"/>
              <a:ea typeface="Montserrat"/>
              <a:cs typeface="Montserrat"/>
              <a:sym typeface="Montserrat"/>
            </a:endParaRPr>
          </a:p>
        </p:txBody>
      </p:sp>
      <p:pic>
        <p:nvPicPr>
          <p:cNvPr id="238" name="Google Shape;238;p36"/>
          <p:cNvPicPr preferRelativeResize="0"/>
          <p:nvPr/>
        </p:nvPicPr>
        <p:blipFill>
          <a:blip r:embed="rId3">
            <a:alphaModFix/>
          </a:blip>
          <a:stretch>
            <a:fillRect/>
          </a:stretch>
        </p:blipFill>
        <p:spPr>
          <a:xfrm>
            <a:off x="6566975" y="2828675"/>
            <a:ext cx="2265325" cy="22653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7"/>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Feature 2: Bay</a:t>
            </a:r>
            <a:endParaRPr b="1">
              <a:latin typeface="Montserrat"/>
              <a:ea typeface="Montserrat"/>
              <a:cs typeface="Montserrat"/>
              <a:sym typeface="Montserrat"/>
            </a:endParaRPr>
          </a:p>
        </p:txBody>
      </p:sp>
      <p:pic>
        <p:nvPicPr>
          <p:cNvPr id="244" name="Google Shape;244;p37"/>
          <p:cNvPicPr preferRelativeResize="0"/>
          <p:nvPr/>
        </p:nvPicPr>
        <p:blipFill rotWithShape="1">
          <a:blip r:embed="rId3">
            <a:alphaModFix/>
          </a:blip>
          <a:srcRect b="0" l="0" r="0" t="20267"/>
          <a:stretch/>
        </p:blipFill>
        <p:spPr>
          <a:xfrm>
            <a:off x="311700" y="851200"/>
            <a:ext cx="6499949" cy="3886875"/>
          </a:xfrm>
          <a:prstGeom prst="rect">
            <a:avLst/>
          </a:prstGeom>
          <a:noFill/>
          <a:ln>
            <a:noFill/>
          </a:ln>
        </p:spPr>
      </p:pic>
      <p:sp>
        <p:nvSpPr>
          <p:cNvPr id="245" name="Google Shape;245;p37"/>
          <p:cNvSpPr/>
          <p:nvPr/>
        </p:nvSpPr>
        <p:spPr>
          <a:xfrm flipH="1">
            <a:off x="6590625" y="1188600"/>
            <a:ext cx="2481300" cy="1801200"/>
          </a:xfrm>
          <a:prstGeom prst="wedgeRoundRectCallout">
            <a:avLst>
              <a:gd fmla="val -5872" name="adj1"/>
              <a:gd fmla="val 69057"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6" name="Google Shape;246;p37"/>
          <p:cNvSpPr txBox="1"/>
          <p:nvPr/>
        </p:nvSpPr>
        <p:spPr>
          <a:xfrm flipH="1">
            <a:off x="6760725" y="1291600"/>
            <a:ext cx="2141100" cy="89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ontserrat"/>
                <a:ea typeface="Montserrat"/>
                <a:cs typeface="Montserrat"/>
                <a:sym typeface="Montserrat"/>
              </a:rPr>
              <a:t>Here’s a pic from when I was flying over the bay the other day :)</a:t>
            </a:r>
            <a:endParaRPr b="1" sz="1800">
              <a:solidFill>
                <a:schemeClr val="dk1"/>
              </a:solidFill>
              <a:latin typeface="Montserrat"/>
              <a:ea typeface="Montserrat"/>
              <a:cs typeface="Montserrat"/>
              <a:sym typeface="Montserrat"/>
            </a:endParaRPr>
          </a:p>
        </p:txBody>
      </p:sp>
      <p:pic>
        <p:nvPicPr>
          <p:cNvPr id="247" name="Google Shape;247;p37"/>
          <p:cNvPicPr preferRelativeResize="0"/>
          <p:nvPr/>
        </p:nvPicPr>
        <p:blipFill>
          <a:blip r:embed="rId4">
            <a:alphaModFix/>
          </a:blip>
          <a:stretch>
            <a:fillRect/>
          </a:stretch>
        </p:blipFill>
        <p:spPr>
          <a:xfrm>
            <a:off x="6566975" y="2828675"/>
            <a:ext cx="2265325" cy="22653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8"/>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Feature 2: Bay</a:t>
            </a:r>
            <a:endParaRPr b="1">
              <a:latin typeface="Montserrat"/>
              <a:ea typeface="Montserrat"/>
              <a:cs typeface="Montserrat"/>
              <a:sym typeface="Montserrat"/>
            </a:endParaRPr>
          </a:p>
        </p:txBody>
      </p:sp>
      <p:sp>
        <p:nvSpPr>
          <p:cNvPr id="253" name="Google Shape;253;p38"/>
          <p:cNvSpPr txBox="1"/>
          <p:nvPr>
            <p:ph idx="4294967295" type="title"/>
          </p:nvPr>
        </p:nvSpPr>
        <p:spPr>
          <a:xfrm>
            <a:off x="311700" y="940575"/>
            <a:ext cx="1761900" cy="3637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1420">
                <a:latin typeface="Montserrat"/>
                <a:ea typeface="Montserrat"/>
                <a:cs typeface="Montserrat"/>
                <a:sym typeface="Montserrat"/>
              </a:rPr>
              <a:t>Add Jamaica Bay to your map of Rockaway.</a:t>
            </a:r>
            <a:endParaRPr sz="1420">
              <a:latin typeface="Montserrat"/>
              <a:ea typeface="Montserrat"/>
              <a:cs typeface="Montserrat"/>
              <a:sym typeface="Montserrat"/>
            </a:endParaRPr>
          </a:p>
          <a:p>
            <a:pPr indent="0" lvl="0" marL="0" rtl="0" algn="l">
              <a:spcBef>
                <a:spcPts val="0"/>
              </a:spcBef>
              <a:spcAft>
                <a:spcPts val="0"/>
              </a:spcAft>
              <a:buClr>
                <a:schemeClr val="dk1"/>
              </a:buClr>
              <a:buSzPts val="990"/>
              <a:buFont typeface="Arial"/>
              <a:buNone/>
            </a:pPr>
            <a:r>
              <a:t/>
            </a:r>
            <a:endParaRPr sz="1420">
              <a:latin typeface="Montserrat"/>
              <a:ea typeface="Montserrat"/>
              <a:cs typeface="Montserrat"/>
              <a:sym typeface="Montserrat"/>
            </a:endParaRPr>
          </a:p>
          <a:p>
            <a:pPr indent="0" lvl="0" marL="0" rtl="0" algn="l">
              <a:spcBef>
                <a:spcPts val="0"/>
              </a:spcBef>
              <a:spcAft>
                <a:spcPts val="0"/>
              </a:spcAft>
              <a:buSzPts val="990"/>
              <a:buNone/>
            </a:pPr>
            <a:r>
              <a:rPr i="1" lang="en" sz="1420">
                <a:latin typeface="Montserrat"/>
                <a:ea typeface="Montserrat"/>
                <a:cs typeface="Montserrat"/>
                <a:sym typeface="Montserrat"/>
              </a:rPr>
              <a:t>Jamaica Bay includes islands, ponds, and meadowlands.</a:t>
            </a:r>
            <a:endParaRPr i="1" sz="1420">
              <a:latin typeface="Montserrat"/>
              <a:ea typeface="Montserrat"/>
              <a:cs typeface="Montserrat"/>
              <a:sym typeface="Montserrat"/>
            </a:endParaRPr>
          </a:p>
          <a:p>
            <a:pPr indent="0" lvl="0" marL="0" rtl="0" algn="l">
              <a:spcBef>
                <a:spcPts val="0"/>
              </a:spcBef>
              <a:spcAft>
                <a:spcPts val="0"/>
              </a:spcAft>
              <a:buSzPts val="990"/>
              <a:buNone/>
            </a:pPr>
            <a:r>
              <a:rPr i="1" lang="en" sz="1420">
                <a:latin typeface="Montserrat"/>
                <a:ea typeface="Montserrat"/>
                <a:cs typeface="Montserrat"/>
                <a:sym typeface="Montserrat"/>
              </a:rPr>
              <a:t>It is home to over 325 species of birds, 50 species of butterflies, and 100 species of fish.</a:t>
            </a:r>
            <a:endParaRPr i="1" sz="1420">
              <a:latin typeface="Montserrat"/>
              <a:ea typeface="Montserrat"/>
              <a:cs typeface="Montserrat"/>
              <a:sym typeface="Montserrat"/>
            </a:endParaRPr>
          </a:p>
          <a:p>
            <a:pPr indent="0" lvl="0" marL="0" rtl="0" algn="l">
              <a:spcBef>
                <a:spcPts val="0"/>
              </a:spcBef>
              <a:spcAft>
                <a:spcPts val="0"/>
              </a:spcAft>
              <a:buSzPts val="990"/>
              <a:buNone/>
            </a:pPr>
            <a:r>
              <a:t/>
            </a:r>
            <a:endParaRPr sz="1420">
              <a:latin typeface="Montserrat"/>
              <a:ea typeface="Montserrat"/>
              <a:cs typeface="Montserrat"/>
              <a:sym typeface="Montserrat"/>
            </a:endParaRPr>
          </a:p>
        </p:txBody>
      </p:sp>
      <p:grpSp>
        <p:nvGrpSpPr>
          <p:cNvPr id="254" name="Google Shape;254;p38"/>
          <p:cNvGrpSpPr/>
          <p:nvPr/>
        </p:nvGrpSpPr>
        <p:grpSpPr>
          <a:xfrm>
            <a:off x="2238275" y="827451"/>
            <a:ext cx="6033175" cy="4095775"/>
            <a:chOff x="2238275" y="827451"/>
            <a:chExt cx="6033175" cy="4095775"/>
          </a:xfrm>
        </p:grpSpPr>
        <p:pic>
          <p:nvPicPr>
            <p:cNvPr id="255" name="Google Shape;255;p38"/>
            <p:cNvPicPr preferRelativeResize="0"/>
            <p:nvPr/>
          </p:nvPicPr>
          <p:blipFill rotWithShape="1">
            <a:blip r:embed="rId3">
              <a:alphaModFix/>
            </a:blip>
            <a:srcRect b="0" l="12141" r="0" t="0"/>
            <a:stretch/>
          </p:blipFill>
          <p:spPr>
            <a:xfrm rot="-5400000">
              <a:off x="3206975" y="-141249"/>
              <a:ext cx="4095775" cy="6033175"/>
            </a:xfrm>
            <a:prstGeom prst="rect">
              <a:avLst/>
            </a:prstGeom>
            <a:noFill/>
            <a:ln>
              <a:noFill/>
            </a:ln>
          </p:spPr>
        </p:pic>
        <p:sp>
          <p:nvSpPr>
            <p:cNvPr id="256" name="Google Shape;256;p38"/>
            <p:cNvSpPr/>
            <p:nvPr/>
          </p:nvSpPr>
          <p:spPr>
            <a:xfrm>
              <a:off x="2401025" y="1189500"/>
              <a:ext cx="1299600" cy="616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257" name="Google Shape;257;p38"/>
          <p:cNvGrpSpPr/>
          <p:nvPr/>
        </p:nvGrpSpPr>
        <p:grpSpPr>
          <a:xfrm>
            <a:off x="4020750" y="827450"/>
            <a:ext cx="2595750" cy="3119700"/>
            <a:chOff x="4020750" y="827450"/>
            <a:chExt cx="2595750" cy="3119700"/>
          </a:xfrm>
        </p:grpSpPr>
        <p:cxnSp>
          <p:nvCxnSpPr>
            <p:cNvPr id="258" name="Google Shape;258;p38"/>
            <p:cNvCxnSpPr/>
            <p:nvPr/>
          </p:nvCxnSpPr>
          <p:spPr>
            <a:xfrm>
              <a:off x="4020750" y="1708100"/>
              <a:ext cx="28800" cy="834900"/>
            </a:xfrm>
            <a:prstGeom prst="straightConnector1">
              <a:avLst/>
            </a:prstGeom>
            <a:noFill/>
            <a:ln cap="flat" cmpd="sng" w="28575">
              <a:solidFill>
                <a:schemeClr val="accent1"/>
              </a:solidFill>
              <a:prstDash val="dot"/>
              <a:round/>
              <a:headEnd len="med" w="med" type="none"/>
              <a:tailEnd len="med" w="med" type="none"/>
            </a:ln>
          </p:spPr>
        </p:cxnSp>
        <p:cxnSp>
          <p:nvCxnSpPr>
            <p:cNvPr id="259" name="Google Shape;259;p38"/>
            <p:cNvCxnSpPr/>
            <p:nvPr/>
          </p:nvCxnSpPr>
          <p:spPr>
            <a:xfrm>
              <a:off x="4212675" y="1544975"/>
              <a:ext cx="216000" cy="2298300"/>
            </a:xfrm>
            <a:prstGeom prst="straightConnector1">
              <a:avLst/>
            </a:prstGeom>
            <a:noFill/>
            <a:ln cap="flat" cmpd="sng" w="28575">
              <a:solidFill>
                <a:schemeClr val="accent1"/>
              </a:solidFill>
              <a:prstDash val="dot"/>
              <a:round/>
              <a:headEnd len="med" w="med" type="none"/>
              <a:tailEnd len="med" w="med" type="none"/>
            </a:ln>
          </p:spPr>
        </p:cxnSp>
        <p:cxnSp>
          <p:nvCxnSpPr>
            <p:cNvPr id="260" name="Google Shape;260;p38"/>
            <p:cNvCxnSpPr/>
            <p:nvPr/>
          </p:nvCxnSpPr>
          <p:spPr>
            <a:xfrm>
              <a:off x="4423800" y="1372250"/>
              <a:ext cx="28800" cy="465300"/>
            </a:xfrm>
            <a:prstGeom prst="straightConnector1">
              <a:avLst/>
            </a:prstGeom>
            <a:noFill/>
            <a:ln cap="flat" cmpd="sng" w="28575">
              <a:solidFill>
                <a:schemeClr val="accent1"/>
              </a:solidFill>
              <a:prstDash val="dot"/>
              <a:round/>
              <a:headEnd len="med" w="med" type="none"/>
              <a:tailEnd len="med" w="med" type="none"/>
            </a:ln>
          </p:spPr>
        </p:cxnSp>
        <p:cxnSp>
          <p:nvCxnSpPr>
            <p:cNvPr id="261" name="Google Shape;261;p38"/>
            <p:cNvCxnSpPr/>
            <p:nvPr/>
          </p:nvCxnSpPr>
          <p:spPr>
            <a:xfrm>
              <a:off x="4519750" y="2125525"/>
              <a:ext cx="134400" cy="1583400"/>
            </a:xfrm>
            <a:prstGeom prst="straightConnector1">
              <a:avLst/>
            </a:prstGeom>
            <a:noFill/>
            <a:ln cap="flat" cmpd="sng" w="28575">
              <a:solidFill>
                <a:schemeClr val="accent1"/>
              </a:solidFill>
              <a:prstDash val="dot"/>
              <a:round/>
              <a:headEnd len="med" w="med" type="none"/>
              <a:tailEnd len="med" w="med" type="none"/>
            </a:ln>
          </p:spPr>
        </p:cxnSp>
        <p:cxnSp>
          <p:nvCxnSpPr>
            <p:cNvPr id="262" name="Google Shape;262;p38"/>
            <p:cNvCxnSpPr/>
            <p:nvPr/>
          </p:nvCxnSpPr>
          <p:spPr>
            <a:xfrm>
              <a:off x="4759650" y="1189925"/>
              <a:ext cx="43200" cy="1458600"/>
            </a:xfrm>
            <a:prstGeom prst="straightConnector1">
              <a:avLst/>
            </a:prstGeom>
            <a:noFill/>
            <a:ln cap="flat" cmpd="sng" w="28575">
              <a:solidFill>
                <a:schemeClr val="accent1"/>
              </a:solidFill>
              <a:prstDash val="dot"/>
              <a:round/>
              <a:headEnd len="med" w="med" type="none"/>
              <a:tailEnd len="med" w="med" type="none"/>
            </a:ln>
          </p:spPr>
        </p:cxnSp>
        <p:cxnSp>
          <p:nvCxnSpPr>
            <p:cNvPr id="263" name="Google Shape;263;p38"/>
            <p:cNvCxnSpPr/>
            <p:nvPr/>
          </p:nvCxnSpPr>
          <p:spPr>
            <a:xfrm>
              <a:off x="4884400" y="2907625"/>
              <a:ext cx="19200" cy="623700"/>
            </a:xfrm>
            <a:prstGeom prst="straightConnector1">
              <a:avLst/>
            </a:prstGeom>
            <a:noFill/>
            <a:ln cap="flat" cmpd="sng" w="28575">
              <a:solidFill>
                <a:schemeClr val="accent1"/>
              </a:solidFill>
              <a:prstDash val="dot"/>
              <a:round/>
              <a:headEnd len="med" w="med" type="none"/>
              <a:tailEnd len="med" w="med" type="none"/>
            </a:ln>
          </p:spPr>
        </p:cxnSp>
        <p:cxnSp>
          <p:nvCxnSpPr>
            <p:cNvPr id="264" name="Google Shape;264;p38"/>
            <p:cNvCxnSpPr/>
            <p:nvPr/>
          </p:nvCxnSpPr>
          <p:spPr>
            <a:xfrm>
              <a:off x="4998425" y="827450"/>
              <a:ext cx="25200" cy="1106100"/>
            </a:xfrm>
            <a:prstGeom prst="straightConnector1">
              <a:avLst/>
            </a:prstGeom>
            <a:noFill/>
            <a:ln cap="flat" cmpd="sng" w="28575">
              <a:solidFill>
                <a:schemeClr val="accent1"/>
              </a:solidFill>
              <a:prstDash val="dot"/>
              <a:round/>
              <a:headEnd len="med" w="med" type="none"/>
              <a:tailEnd len="med" w="med" type="none"/>
            </a:ln>
          </p:spPr>
        </p:cxnSp>
        <p:cxnSp>
          <p:nvCxnSpPr>
            <p:cNvPr id="265" name="Google Shape;265;p38"/>
            <p:cNvCxnSpPr/>
            <p:nvPr/>
          </p:nvCxnSpPr>
          <p:spPr>
            <a:xfrm>
              <a:off x="4989425" y="2008100"/>
              <a:ext cx="15000" cy="669300"/>
            </a:xfrm>
            <a:prstGeom prst="straightConnector1">
              <a:avLst/>
            </a:prstGeom>
            <a:noFill/>
            <a:ln cap="flat" cmpd="sng" w="28575">
              <a:solidFill>
                <a:schemeClr val="accent1"/>
              </a:solidFill>
              <a:prstDash val="dot"/>
              <a:round/>
              <a:headEnd len="med" w="med" type="none"/>
              <a:tailEnd len="med" w="med" type="none"/>
            </a:ln>
          </p:spPr>
        </p:cxnSp>
        <p:cxnSp>
          <p:nvCxnSpPr>
            <p:cNvPr id="266" name="Google Shape;266;p38"/>
            <p:cNvCxnSpPr/>
            <p:nvPr/>
          </p:nvCxnSpPr>
          <p:spPr>
            <a:xfrm>
              <a:off x="5028350" y="2898025"/>
              <a:ext cx="20700" cy="562800"/>
            </a:xfrm>
            <a:prstGeom prst="straightConnector1">
              <a:avLst/>
            </a:prstGeom>
            <a:noFill/>
            <a:ln cap="flat" cmpd="sng" w="28575">
              <a:solidFill>
                <a:schemeClr val="accent1"/>
              </a:solidFill>
              <a:prstDash val="dot"/>
              <a:round/>
              <a:headEnd len="med" w="med" type="none"/>
              <a:tailEnd len="med" w="med" type="none"/>
            </a:ln>
          </p:spPr>
        </p:cxnSp>
        <p:cxnSp>
          <p:nvCxnSpPr>
            <p:cNvPr id="267" name="Google Shape;267;p38"/>
            <p:cNvCxnSpPr/>
            <p:nvPr/>
          </p:nvCxnSpPr>
          <p:spPr>
            <a:xfrm flipH="1">
              <a:off x="5407325" y="1041450"/>
              <a:ext cx="24300" cy="1256700"/>
            </a:xfrm>
            <a:prstGeom prst="straightConnector1">
              <a:avLst/>
            </a:prstGeom>
            <a:noFill/>
            <a:ln cap="flat" cmpd="sng" w="28575">
              <a:solidFill>
                <a:schemeClr val="accent1"/>
              </a:solidFill>
              <a:prstDash val="dot"/>
              <a:round/>
              <a:headEnd len="med" w="med" type="none"/>
              <a:tailEnd len="med" w="med" type="none"/>
            </a:ln>
          </p:spPr>
        </p:cxnSp>
        <p:cxnSp>
          <p:nvCxnSpPr>
            <p:cNvPr id="268" name="Google Shape;268;p38"/>
            <p:cNvCxnSpPr/>
            <p:nvPr/>
          </p:nvCxnSpPr>
          <p:spPr>
            <a:xfrm flipH="1">
              <a:off x="5339300" y="3017975"/>
              <a:ext cx="44100" cy="405600"/>
            </a:xfrm>
            <a:prstGeom prst="straightConnector1">
              <a:avLst/>
            </a:prstGeom>
            <a:noFill/>
            <a:ln cap="flat" cmpd="sng" w="28575">
              <a:solidFill>
                <a:schemeClr val="accent1"/>
              </a:solidFill>
              <a:prstDash val="dot"/>
              <a:round/>
              <a:headEnd len="med" w="med" type="none"/>
              <a:tailEnd len="med" w="med" type="none"/>
            </a:ln>
          </p:spPr>
        </p:cxnSp>
        <p:cxnSp>
          <p:nvCxnSpPr>
            <p:cNvPr id="269" name="Google Shape;269;p38"/>
            <p:cNvCxnSpPr/>
            <p:nvPr/>
          </p:nvCxnSpPr>
          <p:spPr>
            <a:xfrm flipH="1">
              <a:off x="5413675" y="2466200"/>
              <a:ext cx="12900" cy="405600"/>
            </a:xfrm>
            <a:prstGeom prst="straightConnector1">
              <a:avLst/>
            </a:prstGeom>
            <a:noFill/>
            <a:ln cap="flat" cmpd="sng" w="28575">
              <a:solidFill>
                <a:schemeClr val="accent1"/>
              </a:solidFill>
              <a:prstDash val="dot"/>
              <a:round/>
              <a:headEnd len="med" w="med" type="none"/>
              <a:tailEnd len="med" w="med" type="none"/>
            </a:ln>
          </p:spPr>
        </p:cxnSp>
        <p:cxnSp>
          <p:nvCxnSpPr>
            <p:cNvPr id="270" name="Google Shape;270;p38"/>
            <p:cNvCxnSpPr/>
            <p:nvPr/>
          </p:nvCxnSpPr>
          <p:spPr>
            <a:xfrm flipH="1">
              <a:off x="5632875" y="2936400"/>
              <a:ext cx="33600" cy="398400"/>
            </a:xfrm>
            <a:prstGeom prst="straightConnector1">
              <a:avLst/>
            </a:prstGeom>
            <a:noFill/>
            <a:ln cap="flat" cmpd="sng" w="28575">
              <a:solidFill>
                <a:schemeClr val="accent1"/>
              </a:solidFill>
              <a:prstDash val="dot"/>
              <a:round/>
              <a:headEnd len="med" w="med" type="none"/>
              <a:tailEnd len="med" w="med" type="none"/>
            </a:ln>
          </p:spPr>
        </p:cxnSp>
        <p:cxnSp>
          <p:nvCxnSpPr>
            <p:cNvPr id="271" name="Google Shape;271;p38"/>
            <p:cNvCxnSpPr/>
            <p:nvPr/>
          </p:nvCxnSpPr>
          <p:spPr>
            <a:xfrm flipH="1">
              <a:off x="5662575" y="2394225"/>
              <a:ext cx="32700" cy="432000"/>
            </a:xfrm>
            <a:prstGeom prst="straightConnector1">
              <a:avLst/>
            </a:prstGeom>
            <a:noFill/>
            <a:ln cap="flat" cmpd="sng" w="28575">
              <a:solidFill>
                <a:schemeClr val="accent1"/>
              </a:solidFill>
              <a:prstDash val="dot"/>
              <a:round/>
              <a:headEnd len="med" w="med" type="none"/>
              <a:tailEnd len="med" w="med" type="none"/>
            </a:ln>
          </p:spPr>
        </p:cxnSp>
        <p:cxnSp>
          <p:nvCxnSpPr>
            <p:cNvPr id="272" name="Google Shape;272;p38"/>
            <p:cNvCxnSpPr/>
            <p:nvPr/>
          </p:nvCxnSpPr>
          <p:spPr>
            <a:xfrm flipH="1">
              <a:off x="5689888" y="2192700"/>
              <a:ext cx="25200" cy="244800"/>
            </a:xfrm>
            <a:prstGeom prst="straightConnector1">
              <a:avLst/>
            </a:prstGeom>
            <a:noFill/>
            <a:ln cap="flat" cmpd="sng" w="28575">
              <a:solidFill>
                <a:schemeClr val="accent1"/>
              </a:solidFill>
              <a:prstDash val="dot"/>
              <a:round/>
              <a:headEnd len="med" w="med" type="none"/>
              <a:tailEnd len="med" w="med" type="none"/>
            </a:ln>
          </p:spPr>
        </p:cxnSp>
        <p:cxnSp>
          <p:nvCxnSpPr>
            <p:cNvPr id="273" name="Google Shape;273;p38"/>
            <p:cNvCxnSpPr/>
            <p:nvPr/>
          </p:nvCxnSpPr>
          <p:spPr>
            <a:xfrm flipH="1">
              <a:off x="5767225" y="897250"/>
              <a:ext cx="62400" cy="484500"/>
            </a:xfrm>
            <a:prstGeom prst="straightConnector1">
              <a:avLst/>
            </a:prstGeom>
            <a:noFill/>
            <a:ln cap="flat" cmpd="sng" w="28575">
              <a:solidFill>
                <a:schemeClr val="accent1"/>
              </a:solidFill>
              <a:prstDash val="dot"/>
              <a:round/>
              <a:headEnd len="med" w="med" type="none"/>
              <a:tailEnd len="med" w="med" type="none"/>
            </a:ln>
          </p:spPr>
        </p:cxnSp>
        <p:cxnSp>
          <p:nvCxnSpPr>
            <p:cNvPr id="274" name="Google Shape;274;p38"/>
            <p:cNvCxnSpPr/>
            <p:nvPr/>
          </p:nvCxnSpPr>
          <p:spPr>
            <a:xfrm flipH="1">
              <a:off x="6111725" y="1127550"/>
              <a:ext cx="212100" cy="1998000"/>
            </a:xfrm>
            <a:prstGeom prst="straightConnector1">
              <a:avLst/>
            </a:prstGeom>
            <a:noFill/>
            <a:ln cap="flat" cmpd="sng" w="28575">
              <a:solidFill>
                <a:schemeClr val="accent1"/>
              </a:solidFill>
              <a:prstDash val="dot"/>
              <a:round/>
              <a:headEnd len="med" w="med" type="none"/>
              <a:tailEnd len="med" w="med" type="none"/>
            </a:ln>
          </p:spPr>
        </p:cxnSp>
        <p:cxnSp>
          <p:nvCxnSpPr>
            <p:cNvPr id="275" name="Google Shape;275;p38"/>
            <p:cNvCxnSpPr/>
            <p:nvPr/>
          </p:nvCxnSpPr>
          <p:spPr>
            <a:xfrm flipH="1">
              <a:off x="6400550" y="2192700"/>
              <a:ext cx="86400" cy="678900"/>
            </a:xfrm>
            <a:prstGeom prst="straightConnector1">
              <a:avLst/>
            </a:prstGeom>
            <a:noFill/>
            <a:ln cap="flat" cmpd="sng" w="28575">
              <a:solidFill>
                <a:schemeClr val="accent1"/>
              </a:solidFill>
              <a:prstDash val="dot"/>
              <a:round/>
              <a:headEnd len="med" w="med" type="none"/>
              <a:tailEnd len="med" w="med" type="none"/>
            </a:ln>
          </p:spPr>
        </p:cxnSp>
        <p:cxnSp>
          <p:nvCxnSpPr>
            <p:cNvPr id="276" name="Google Shape;276;p38"/>
            <p:cNvCxnSpPr/>
            <p:nvPr/>
          </p:nvCxnSpPr>
          <p:spPr>
            <a:xfrm flipH="1">
              <a:off x="6573300" y="1309875"/>
              <a:ext cx="43200" cy="441000"/>
            </a:xfrm>
            <a:prstGeom prst="straightConnector1">
              <a:avLst/>
            </a:prstGeom>
            <a:noFill/>
            <a:ln cap="flat" cmpd="sng" w="28575">
              <a:solidFill>
                <a:schemeClr val="accent1"/>
              </a:solidFill>
              <a:prstDash val="dot"/>
              <a:round/>
              <a:headEnd len="med" w="med" type="none"/>
              <a:tailEnd len="med" w="med" type="none"/>
            </a:ln>
          </p:spPr>
        </p:cxnSp>
        <p:cxnSp>
          <p:nvCxnSpPr>
            <p:cNvPr id="277" name="Google Shape;277;p38"/>
            <p:cNvCxnSpPr/>
            <p:nvPr/>
          </p:nvCxnSpPr>
          <p:spPr>
            <a:xfrm flipH="1">
              <a:off x="4076825" y="3536150"/>
              <a:ext cx="30300" cy="411000"/>
            </a:xfrm>
            <a:prstGeom prst="straightConnector1">
              <a:avLst/>
            </a:prstGeom>
            <a:noFill/>
            <a:ln cap="flat" cmpd="sng" w="28575">
              <a:solidFill>
                <a:schemeClr val="accent1"/>
              </a:solidFill>
              <a:prstDash val="dot"/>
              <a:round/>
              <a:headEnd len="med" w="med" type="none"/>
              <a:tailEnd len="med" w="med" type="none"/>
            </a:ln>
          </p:spPr>
        </p:cxn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9"/>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Feature 3: Ocean</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p:txBody>
      </p:sp>
      <p:sp>
        <p:nvSpPr>
          <p:cNvPr id="283" name="Google Shape;283;p39"/>
          <p:cNvSpPr txBox="1"/>
          <p:nvPr>
            <p:ph idx="4294967295" type="title"/>
          </p:nvPr>
        </p:nvSpPr>
        <p:spPr>
          <a:xfrm>
            <a:off x="452375" y="788175"/>
            <a:ext cx="6263100" cy="97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1800">
                <a:latin typeface="Montserrat"/>
                <a:ea typeface="Montserrat"/>
                <a:cs typeface="Montserrat"/>
                <a:sym typeface="Montserrat"/>
              </a:rPr>
              <a:t>Question: </a:t>
            </a:r>
            <a:endParaRPr b="1" sz="1800">
              <a:latin typeface="Montserrat"/>
              <a:ea typeface="Montserrat"/>
              <a:cs typeface="Montserrat"/>
              <a:sym typeface="Montserrat"/>
            </a:endParaRPr>
          </a:p>
          <a:p>
            <a:pPr indent="0" lvl="0" marL="0" rtl="0" algn="l">
              <a:spcBef>
                <a:spcPts val="0"/>
              </a:spcBef>
              <a:spcAft>
                <a:spcPts val="0"/>
              </a:spcAft>
              <a:buSzPts val="990"/>
              <a:buNone/>
            </a:pPr>
            <a:r>
              <a:rPr lang="en" sz="1800">
                <a:latin typeface="Montserrat"/>
                <a:ea typeface="Montserrat"/>
                <a:cs typeface="Montserrat"/>
                <a:sym typeface="Montserrat"/>
              </a:rPr>
              <a:t>What ocean is Rockaway on?</a:t>
            </a:r>
            <a:endParaRPr sz="1800">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0"/>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Feature 3: Ocean</a:t>
            </a:r>
            <a:endParaRPr b="1">
              <a:latin typeface="Montserrat"/>
              <a:ea typeface="Montserrat"/>
              <a:cs typeface="Montserrat"/>
              <a:sym typeface="Montserrat"/>
            </a:endParaRPr>
          </a:p>
        </p:txBody>
      </p:sp>
      <p:sp>
        <p:nvSpPr>
          <p:cNvPr id="289" name="Google Shape;289;p40"/>
          <p:cNvSpPr txBox="1"/>
          <p:nvPr>
            <p:ph idx="4294967295" type="title"/>
          </p:nvPr>
        </p:nvSpPr>
        <p:spPr>
          <a:xfrm>
            <a:off x="452375" y="788175"/>
            <a:ext cx="2650500" cy="215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1800">
                <a:latin typeface="Montserrat"/>
                <a:ea typeface="Montserrat"/>
                <a:cs typeface="Montserrat"/>
                <a:sym typeface="Montserrat"/>
              </a:rPr>
              <a:t>Question: </a:t>
            </a:r>
            <a:endParaRPr b="1" sz="1800">
              <a:latin typeface="Montserrat"/>
              <a:ea typeface="Montserrat"/>
              <a:cs typeface="Montserrat"/>
              <a:sym typeface="Montserrat"/>
            </a:endParaRPr>
          </a:p>
          <a:p>
            <a:pPr indent="0" lvl="0" marL="0" rtl="0" algn="l">
              <a:spcBef>
                <a:spcPts val="0"/>
              </a:spcBef>
              <a:spcAft>
                <a:spcPts val="0"/>
              </a:spcAft>
              <a:buClr>
                <a:schemeClr val="dk1"/>
              </a:buClr>
              <a:buSzPts val="990"/>
              <a:buFont typeface="Arial"/>
              <a:buNone/>
            </a:pPr>
            <a:r>
              <a:rPr lang="en" sz="1800">
                <a:latin typeface="Montserrat"/>
                <a:ea typeface="Montserrat"/>
                <a:cs typeface="Montserrat"/>
                <a:sym typeface="Montserrat"/>
              </a:rPr>
              <a:t>What ocean is Rockaway on?</a:t>
            </a:r>
            <a:endParaRPr sz="1800">
              <a:latin typeface="Montserrat"/>
              <a:ea typeface="Montserrat"/>
              <a:cs typeface="Montserrat"/>
              <a:sym typeface="Montserrat"/>
            </a:endParaRPr>
          </a:p>
        </p:txBody>
      </p:sp>
      <p:sp>
        <p:nvSpPr>
          <p:cNvPr id="290" name="Google Shape;290;p40"/>
          <p:cNvSpPr/>
          <p:nvPr/>
        </p:nvSpPr>
        <p:spPr>
          <a:xfrm flipH="1">
            <a:off x="3567400" y="1844975"/>
            <a:ext cx="3195900" cy="1144500"/>
          </a:xfrm>
          <a:prstGeom prst="wedgeRoundRectCallout">
            <a:avLst>
              <a:gd fmla="val -31905" name="adj1"/>
              <a:gd fmla="val 66291"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1" name="Google Shape;291;p40"/>
          <p:cNvSpPr txBox="1"/>
          <p:nvPr/>
        </p:nvSpPr>
        <p:spPr>
          <a:xfrm flipH="1">
            <a:off x="3710875" y="1952475"/>
            <a:ext cx="2827500" cy="8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ontserrat"/>
                <a:ea typeface="Montserrat"/>
                <a:cs typeface="Montserrat"/>
                <a:sym typeface="Montserrat"/>
              </a:rPr>
              <a:t>The Atlantic Ocean</a:t>
            </a:r>
            <a:endParaRPr b="1" sz="1800">
              <a:solidFill>
                <a:schemeClr val="dk1"/>
              </a:solidFill>
              <a:latin typeface="Montserrat"/>
              <a:ea typeface="Montserrat"/>
              <a:cs typeface="Montserrat"/>
              <a:sym typeface="Montserrat"/>
            </a:endParaRPr>
          </a:p>
        </p:txBody>
      </p:sp>
      <p:pic>
        <p:nvPicPr>
          <p:cNvPr id="292" name="Google Shape;292;p40"/>
          <p:cNvPicPr preferRelativeResize="0"/>
          <p:nvPr/>
        </p:nvPicPr>
        <p:blipFill>
          <a:blip r:embed="rId3">
            <a:alphaModFix/>
          </a:blip>
          <a:stretch>
            <a:fillRect/>
          </a:stretch>
        </p:blipFill>
        <p:spPr>
          <a:xfrm>
            <a:off x="6566975" y="2828675"/>
            <a:ext cx="2265325" cy="22653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1"/>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Feature 3: Ocean</a:t>
            </a:r>
            <a:endParaRPr b="1">
              <a:latin typeface="Montserrat"/>
              <a:ea typeface="Montserrat"/>
              <a:cs typeface="Montserrat"/>
              <a:sym typeface="Montserrat"/>
            </a:endParaRPr>
          </a:p>
        </p:txBody>
      </p:sp>
      <p:pic>
        <p:nvPicPr>
          <p:cNvPr id="298" name="Google Shape;298;p41"/>
          <p:cNvPicPr preferRelativeResize="0"/>
          <p:nvPr/>
        </p:nvPicPr>
        <p:blipFill>
          <a:blip r:embed="rId3">
            <a:alphaModFix/>
          </a:blip>
          <a:stretch>
            <a:fillRect/>
          </a:stretch>
        </p:blipFill>
        <p:spPr>
          <a:xfrm>
            <a:off x="311700" y="940575"/>
            <a:ext cx="6029376" cy="4019576"/>
          </a:xfrm>
          <a:prstGeom prst="rect">
            <a:avLst/>
          </a:prstGeom>
          <a:noFill/>
          <a:ln>
            <a:noFill/>
          </a:ln>
        </p:spPr>
      </p:pic>
      <p:sp>
        <p:nvSpPr>
          <p:cNvPr id="299" name="Google Shape;299;p41"/>
          <p:cNvSpPr/>
          <p:nvPr/>
        </p:nvSpPr>
        <p:spPr>
          <a:xfrm flipH="1">
            <a:off x="6590625" y="696325"/>
            <a:ext cx="2481300" cy="2293500"/>
          </a:xfrm>
          <a:prstGeom prst="wedgeRoundRectCallout">
            <a:avLst>
              <a:gd fmla="val -5872" name="adj1"/>
              <a:gd fmla="val 69057"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0" name="Google Shape;300;p41"/>
          <p:cNvSpPr txBox="1"/>
          <p:nvPr/>
        </p:nvSpPr>
        <p:spPr>
          <a:xfrm flipH="1">
            <a:off x="6760575" y="788175"/>
            <a:ext cx="2184000" cy="89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ontserrat"/>
                <a:ea typeface="Montserrat"/>
                <a:cs typeface="Montserrat"/>
                <a:sym typeface="Montserrat"/>
              </a:rPr>
              <a:t>Here’s some surfers I saw the other day. The Atlantic Ocean creates some nice waves sometimes!</a:t>
            </a:r>
            <a:endParaRPr b="1" sz="1800">
              <a:solidFill>
                <a:schemeClr val="dk1"/>
              </a:solidFill>
              <a:latin typeface="Montserrat"/>
              <a:ea typeface="Montserrat"/>
              <a:cs typeface="Montserrat"/>
              <a:sym typeface="Montserrat"/>
            </a:endParaRPr>
          </a:p>
        </p:txBody>
      </p:sp>
      <p:pic>
        <p:nvPicPr>
          <p:cNvPr id="301" name="Google Shape;301;p41"/>
          <p:cNvPicPr preferRelativeResize="0"/>
          <p:nvPr/>
        </p:nvPicPr>
        <p:blipFill>
          <a:blip r:embed="rId4">
            <a:alphaModFix/>
          </a:blip>
          <a:stretch>
            <a:fillRect/>
          </a:stretch>
        </p:blipFill>
        <p:spPr>
          <a:xfrm>
            <a:off x="6566975" y="2828675"/>
            <a:ext cx="2265325" cy="22653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2"/>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Feature 3: Ocean</a:t>
            </a:r>
            <a:endParaRPr b="1">
              <a:latin typeface="Montserrat"/>
              <a:ea typeface="Montserrat"/>
              <a:cs typeface="Montserrat"/>
              <a:sym typeface="Montserrat"/>
            </a:endParaRPr>
          </a:p>
        </p:txBody>
      </p:sp>
      <p:sp>
        <p:nvSpPr>
          <p:cNvPr id="307" name="Google Shape;307;p42"/>
          <p:cNvSpPr/>
          <p:nvPr/>
        </p:nvSpPr>
        <p:spPr>
          <a:xfrm flipH="1">
            <a:off x="6590625" y="788175"/>
            <a:ext cx="2481300" cy="2201700"/>
          </a:xfrm>
          <a:prstGeom prst="wedgeRoundRectCallout">
            <a:avLst>
              <a:gd fmla="val -5872" name="adj1"/>
              <a:gd fmla="val 69057"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8" name="Google Shape;308;p42"/>
          <p:cNvSpPr txBox="1"/>
          <p:nvPr/>
        </p:nvSpPr>
        <p:spPr>
          <a:xfrm flipH="1">
            <a:off x="6739375" y="911325"/>
            <a:ext cx="2265300" cy="166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ontserrat"/>
                <a:ea typeface="Montserrat"/>
                <a:cs typeface="Montserrat"/>
                <a:sym typeface="Montserrat"/>
              </a:rPr>
              <a:t>Laru Beya works with young people in the Rockaways to teach surfing classes! </a:t>
            </a:r>
            <a:r>
              <a:rPr b="1" lang="en" sz="1800">
                <a:solidFill>
                  <a:schemeClr val="dk1"/>
                </a:solidFill>
                <a:latin typeface="Montserrat"/>
                <a:ea typeface="Montserrat"/>
                <a:cs typeface="Montserrat"/>
                <a:sym typeface="Montserrat"/>
              </a:rPr>
              <a:t>👀👀👀</a:t>
            </a:r>
            <a:endParaRPr b="1" sz="1800">
              <a:solidFill>
                <a:schemeClr val="dk1"/>
              </a:solidFill>
              <a:latin typeface="Montserrat"/>
              <a:ea typeface="Montserrat"/>
              <a:cs typeface="Montserrat"/>
              <a:sym typeface="Montserrat"/>
            </a:endParaRPr>
          </a:p>
        </p:txBody>
      </p:sp>
      <p:pic>
        <p:nvPicPr>
          <p:cNvPr id="309" name="Google Shape;309;p42"/>
          <p:cNvPicPr preferRelativeResize="0"/>
          <p:nvPr/>
        </p:nvPicPr>
        <p:blipFill>
          <a:blip r:embed="rId3">
            <a:alphaModFix/>
          </a:blip>
          <a:stretch>
            <a:fillRect/>
          </a:stretch>
        </p:blipFill>
        <p:spPr>
          <a:xfrm>
            <a:off x="6566975" y="2828675"/>
            <a:ext cx="2265325" cy="2265325"/>
          </a:xfrm>
          <a:prstGeom prst="rect">
            <a:avLst/>
          </a:prstGeom>
          <a:noFill/>
          <a:ln>
            <a:noFill/>
          </a:ln>
        </p:spPr>
      </p:pic>
      <p:pic>
        <p:nvPicPr>
          <p:cNvPr id="310" name="Google Shape;310;p42"/>
          <p:cNvPicPr preferRelativeResize="0"/>
          <p:nvPr/>
        </p:nvPicPr>
        <p:blipFill>
          <a:blip r:embed="rId4">
            <a:alphaModFix/>
          </a:blip>
          <a:stretch>
            <a:fillRect/>
          </a:stretch>
        </p:blipFill>
        <p:spPr>
          <a:xfrm>
            <a:off x="152400" y="940575"/>
            <a:ext cx="6063660" cy="40505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3"/>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Feature 3: Ocean</a:t>
            </a:r>
            <a:endParaRPr b="1">
              <a:latin typeface="Montserrat"/>
              <a:ea typeface="Montserrat"/>
              <a:cs typeface="Montserrat"/>
              <a:sym typeface="Montserrat"/>
            </a:endParaRPr>
          </a:p>
        </p:txBody>
      </p:sp>
      <p:sp>
        <p:nvSpPr>
          <p:cNvPr id="316" name="Google Shape;316;p43"/>
          <p:cNvSpPr txBox="1"/>
          <p:nvPr>
            <p:ph idx="4294967295" type="title"/>
          </p:nvPr>
        </p:nvSpPr>
        <p:spPr>
          <a:xfrm>
            <a:off x="311700" y="940575"/>
            <a:ext cx="1761900" cy="3637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1420">
                <a:latin typeface="Montserrat"/>
                <a:ea typeface="Montserrat"/>
                <a:cs typeface="Montserrat"/>
                <a:sym typeface="Montserrat"/>
              </a:rPr>
              <a:t>Add the Atlantic Ocean to your map of Rockaway.</a:t>
            </a:r>
            <a:endParaRPr sz="1420">
              <a:latin typeface="Montserrat"/>
              <a:ea typeface="Montserrat"/>
              <a:cs typeface="Montserrat"/>
              <a:sym typeface="Montserrat"/>
            </a:endParaRPr>
          </a:p>
          <a:p>
            <a:pPr indent="0" lvl="0" marL="0" rtl="0" algn="l">
              <a:spcBef>
                <a:spcPts val="0"/>
              </a:spcBef>
              <a:spcAft>
                <a:spcPts val="0"/>
              </a:spcAft>
              <a:buSzPts val="990"/>
              <a:buNone/>
            </a:pPr>
            <a:r>
              <a:t/>
            </a:r>
            <a:endParaRPr sz="1420">
              <a:latin typeface="Montserrat"/>
              <a:ea typeface="Montserrat"/>
              <a:cs typeface="Montserrat"/>
              <a:sym typeface="Montserrat"/>
            </a:endParaRPr>
          </a:p>
          <a:p>
            <a:pPr indent="0" lvl="0" marL="0" rtl="0" algn="l">
              <a:spcBef>
                <a:spcPts val="0"/>
              </a:spcBef>
              <a:spcAft>
                <a:spcPts val="0"/>
              </a:spcAft>
              <a:buClr>
                <a:schemeClr val="dk1"/>
              </a:buClr>
              <a:buSzPts val="990"/>
              <a:buFont typeface="Arial"/>
              <a:buNone/>
            </a:pPr>
            <a:r>
              <a:rPr i="1" lang="en" sz="1420">
                <a:latin typeface="Montserrat"/>
                <a:ea typeface="Montserrat"/>
                <a:cs typeface="Montserrat"/>
                <a:sym typeface="Montserrat"/>
              </a:rPr>
              <a:t>Did you know Humpback whales migrate through the Atlantic Ocean near Rockaway?</a:t>
            </a:r>
            <a:endParaRPr sz="1420">
              <a:latin typeface="Montserrat"/>
              <a:ea typeface="Montserrat"/>
              <a:cs typeface="Montserrat"/>
              <a:sym typeface="Montserrat"/>
            </a:endParaRPr>
          </a:p>
        </p:txBody>
      </p:sp>
      <p:sp>
        <p:nvSpPr>
          <p:cNvPr id="317" name="Google Shape;317;p43"/>
          <p:cNvSpPr/>
          <p:nvPr/>
        </p:nvSpPr>
        <p:spPr>
          <a:xfrm>
            <a:off x="3440880" y="3310150"/>
            <a:ext cx="2521650" cy="850775"/>
          </a:xfrm>
          <a:custGeom>
            <a:rect b="b" l="l" r="r" t="t"/>
            <a:pathLst>
              <a:path extrusionOk="0" h="34031" w="100866">
                <a:moveTo>
                  <a:pt x="1062" y="34031"/>
                </a:moveTo>
                <a:cubicBezTo>
                  <a:pt x="-1835" y="29686"/>
                  <a:pt x="1586" y="19966"/>
                  <a:pt x="6782" y="19446"/>
                </a:cubicBezTo>
                <a:cubicBezTo>
                  <a:pt x="11665" y="18958"/>
                  <a:pt x="16229" y="22599"/>
                  <a:pt x="20222" y="25452"/>
                </a:cubicBezTo>
                <a:cubicBezTo>
                  <a:pt x="21594" y="26432"/>
                  <a:pt x="22271" y="29121"/>
                  <a:pt x="23940" y="28883"/>
                </a:cubicBezTo>
                <a:cubicBezTo>
                  <a:pt x="29559" y="28080"/>
                  <a:pt x="30095" y="18706"/>
                  <a:pt x="35093" y="16015"/>
                </a:cubicBezTo>
                <a:cubicBezTo>
                  <a:pt x="39414" y="13689"/>
                  <a:pt x="43367" y="24887"/>
                  <a:pt x="47962" y="23164"/>
                </a:cubicBezTo>
                <a:cubicBezTo>
                  <a:pt x="53588" y="21054"/>
                  <a:pt x="54046" y="10711"/>
                  <a:pt x="59973" y="9723"/>
                </a:cubicBezTo>
                <a:cubicBezTo>
                  <a:pt x="63973" y="9056"/>
                  <a:pt x="66539" y="15155"/>
                  <a:pt x="70554" y="15729"/>
                </a:cubicBezTo>
                <a:cubicBezTo>
                  <a:pt x="71398" y="15850"/>
                  <a:pt x="72204" y="15151"/>
                  <a:pt x="72841" y="14585"/>
                </a:cubicBezTo>
                <a:cubicBezTo>
                  <a:pt x="76503" y="11329"/>
                  <a:pt x="76874" y="3666"/>
                  <a:pt x="81707" y="2860"/>
                </a:cubicBezTo>
                <a:cubicBezTo>
                  <a:pt x="84057" y="2468"/>
                  <a:pt x="85043" y="7149"/>
                  <a:pt x="87426" y="7149"/>
                </a:cubicBezTo>
                <a:cubicBezTo>
                  <a:pt x="88194" y="7149"/>
                  <a:pt x="88936" y="6596"/>
                  <a:pt x="89428" y="6006"/>
                </a:cubicBezTo>
                <a:cubicBezTo>
                  <a:pt x="90858" y="4290"/>
                  <a:pt x="91483" y="858"/>
                  <a:pt x="93717" y="858"/>
                </a:cubicBezTo>
                <a:cubicBezTo>
                  <a:pt x="96117" y="858"/>
                  <a:pt x="100108" y="2277"/>
                  <a:pt x="100867" y="0"/>
                </a:cubicBezTo>
              </a:path>
            </a:pathLst>
          </a:custGeom>
          <a:noFill/>
          <a:ln cap="flat" cmpd="sng" w="76200">
            <a:solidFill>
              <a:schemeClr val="accent1"/>
            </a:solidFill>
            <a:prstDash val="solid"/>
            <a:round/>
            <a:headEnd len="med" w="med" type="none"/>
            <a:tailEnd len="med" w="med" type="none"/>
          </a:ln>
        </p:spPr>
      </p:sp>
      <p:sp>
        <p:nvSpPr>
          <p:cNvPr id="318" name="Google Shape;318;p43"/>
          <p:cNvSpPr/>
          <p:nvPr/>
        </p:nvSpPr>
        <p:spPr>
          <a:xfrm>
            <a:off x="3667030" y="3614925"/>
            <a:ext cx="2521650" cy="850775"/>
          </a:xfrm>
          <a:custGeom>
            <a:rect b="b" l="l" r="r" t="t"/>
            <a:pathLst>
              <a:path extrusionOk="0" h="34031" w="100866">
                <a:moveTo>
                  <a:pt x="1062" y="34031"/>
                </a:moveTo>
                <a:cubicBezTo>
                  <a:pt x="-1835" y="29686"/>
                  <a:pt x="1586" y="19966"/>
                  <a:pt x="6782" y="19446"/>
                </a:cubicBezTo>
                <a:cubicBezTo>
                  <a:pt x="11665" y="18958"/>
                  <a:pt x="16229" y="22599"/>
                  <a:pt x="20222" y="25452"/>
                </a:cubicBezTo>
                <a:cubicBezTo>
                  <a:pt x="21594" y="26432"/>
                  <a:pt x="22271" y="29121"/>
                  <a:pt x="23940" y="28883"/>
                </a:cubicBezTo>
                <a:cubicBezTo>
                  <a:pt x="29559" y="28080"/>
                  <a:pt x="30095" y="18706"/>
                  <a:pt x="35093" y="16015"/>
                </a:cubicBezTo>
                <a:cubicBezTo>
                  <a:pt x="39414" y="13689"/>
                  <a:pt x="43367" y="24887"/>
                  <a:pt x="47962" y="23164"/>
                </a:cubicBezTo>
                <a:cubicBezTo>
                  <a:pt x="53588" y="21054"/>
                  <a:pt x="54046" y="10711"/>
                  <a:pt x="59973" y="9723"/>
                </a:cubicBezTo>
                <a:cubicBezTo>
                  <a:pt x="63973" y="9056"/>
                  <a:pt x="66539" y="15155"/>
                  <a:pt x="70554" y="15729"/>
                </a:cubicBezTo>
                <a:cubicBezTo>
                  <a:pt x="71398" y="15850"/>
                  <a:pt x="72204" y="15151"/>
                  <a:pt x="72841" y="14585"/>
                </a:cubicBezTo>
                <a:cubicBezTo>
                  <a:pt x="76503" y="11329"/>
                  <a:pt x="76874" y="3666"/>
                  <a:pt x="81707" y="2860"/>
                </a:cubicBezTo>
                <a:cubicBezTo>
                  <a:pt x="84057" y="2468"/>
                  <a:pt x="85043" y="7149"/>
                  <a:pt x="87426" y="7149"/>
                </a:cubicBezTo>
                <a:cubicBezTo>
                  <a:pt x="88194" y="7149"/>
                  <a:pt x="88936" y="6596"/>
                  <a:pt x="89428" y="6006"/>
                </a:cubicBezTo>
                <a:cubicBezTo>
                  <a:pt x="90858" y="4290"/>
                  <a:pt x="91483" y="858"/>
                  <a:pt x="93717" y="858"/>
                </a:cubicBezTo>
                <a:cubicBezTo>
                  <a:pt x="96117" y="858"/>
                  <a:pt x="100108" y="2277"/>
                  <a:pt x="100867" y="0"/>
                </a:cubicBezTo>
              </a:path>
            </a:pathLst>
          </a:custGeom>
          <a:noFill/>
          <a:ln cap="flat" cmpd="sng" w="76200">
            <a:solidFill>
              <a:schemeClr val="accent1"/>
            </a:solidFill>
            <a:prstDash val="solid"/>
            <a:round/>
            <a:headEnd len="med" w="med" type="none"/>
            <a:tailEnd len="med" w="med" type="none"/>
          </a:ln>
        </p:spPr>
      </p:sp>
      <p:grpSp>
        <p:nvGrpSpPr>
          <p:cNvPr id="319" name="Google Shape;319;p43"/>
          <p:cNvGrpSpPr/>
          <p:nvPr/>
        </p:nvGrpSpPr>
        <p:grpSpPr>
          <a:xfrm>
            <a:off x="2098700" y="788176"/>
            <a:ext cx="6033175" cy="4095775"/>
            <a:chOff x="2238275" y="827451"/>
            <a:chExt cx="6033175" cy="4095775"/>
          </a:xfrm>
        </p:grpSpPr>
        <p:pic>
          <p:nvPicPr>
            <p:cNvPr id="320" name="Google Shape;320;p43"/>
            <p:cNvPicPr preferRelativeResize="0"/>
            <p:nvPr/>
          </p:nvPicPr>
          <p:blipFill rotWithShape="1">
            <a:blip r:embed="rId3">
              <a:alphaModFix/>
            </a:blip>
            <a:srcRect b="0" l="12141" r="0" t="0"/>
            <a:stretch/>
          </p:blipFill>
          <p:spPr>
            <a:xfrm rot="-5400000">
              <a:off x="3206975" y="-141249"/>
              <a:ext cx="4095775" cy="6033175"/>
            </a:xfrm>
            <a:prstGeom prst="rect">
              <a:avLst/>
            </a:prstGeom>
            <a:noFill/>
            <a:ln>
              <a:noFill/>
            </a:ln>
          </p:spPr>
        </p:pic>
        <p:sp>
          <p:nvSpPr>
            <p:cNvPr id="321" name="Google Shape;321;p43"/>
            <p:cNvSpPr/>
            <p:nvPr/>
          </p:nvSpPr>
          <p:spPr>
            <a:xfrm>
              <a:off x="2401025" y="1189500"/>
              <a:ext cx="1299600" cy="616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322" name="Google Shape;322;p43"/>
          <p:cNvSpPr/>
          <p:nvPr/>
        </p:nvSpPr>
        <p:spPr>
          <a:xfrm>
            <a:off x="2749275" y="3710875"/>
            <a:ext cx="3051636" cy="1106297"/>
          </a:xfrm>
          <a:custGeom>
            <a:rect b="b" l="l" r="r" t="t"/>
            <a:pathLst>
              <a:path extrusionOk="0" h="45677" w="163517">
                <a:moveTo>
                  <a:pt x="0" y="45677"/>
                </a:moveTo>
                <a:cubicBezTo>
                  <a:pt x="23321" y="43419"/>
                  <a:pt x="46746" y="38301"/>
                  <a:pt x="68324" y="29172"/>
                </a:cubicBezTo>
                <a:cubicBezTo>
                  <a:pt x="75318" y="26213"/>
                  <a:pt x="81000" y="20564"/>
                  <a:pt x="88092" y="17848"/>
                </a:cubicBezTo>
                <a:cubicBezTo>
                  <a:pt x="103935" y="11780"/>
                  <a:pt x="121163" y="10238"/>
                  <a:pt x="137799" y="6909"/>
                </a:cubicBezTo>
                <a:cubicBezTo>
                  <a:pt x="146503" y="5167"/>
                  <a:pt x="154695" y="981"/>
                  <a:pt x="163517" y="0"/>
                </a:cubicBezTo>
              </a:path>
            </a:pathLst>
          </a:custGeom>
          <a:noFill/>
          <a:ln cap="flat" cmpd="sng" w="152400">
            <a:solidFill>
              <a:srgbClr val="CFE2F3"/>
            </a:solidFill>
            <a:prstDash val="solid"/>
            <a:round/>
            <a:headEnd len="med" w="med" type="none"/>
            <a:tailEnd len="med" w="med" type="none"/>
          </a:ln>
        </p:spPr>
      </p:sp>
      <p:sp>
        <p:nvSpPr>
          <p:cNvPr id="323" name="Google Shape;323;p43"/>
          <p:cNvSpPr/>
          <p:nvPr/>
        </p:nvSpPr>
        <p:spPr>
          <a:xfrm>
            <a:off x="3367075" y="3710875"/>
            <a:ext cx="3051636" cy="1106297"/>
          </a:xfrm>
          <a:custGeom>
            <a:rect b="b" l="l" r="r" t="t"/>
            <a:pathLst>
              <a:path extrusionOk="0" h="45677" w="163517">
                <a:moveTo>
                  <a:pt x="0" y="45677"/>
                </a:moveTo>
                <a:cubicBezTo>
                  <a:pt x="23321" y="43419"/>
                  <a:pt x="46746" y="38301"/>
                  <a:pt x="68324" y="29172"/>
                </a:cubicBezTo>
                <a:cubicBezTo>
                  <a:pt x="75318" y="26213"/>
                  <a:pt x="81000" y="20564"/>
                  <a:pt x="88092" y="17848"/>
                </a:cubicBezTo>
                <a:cubicBezTo>
                  <a:pt x="103935" y="11780"/>
                  <a:pt x="121163" y="10238"/>
                  <a:pt x="137799" y="6909"/>
                </a:cubicBezTo>
                <a:cubicBezTo>
                  <a:pt x="146503" y="5167"/>
                  <a:pt x="154695" y="981"/>
                  <a:pt x="163517" y="0"/>
                </a:cubicBezTo>
              </a:path>
            </a:pathLst>
          </a:custGeom>
          <a:noFill/>
          <a:ln cap="flat" cmpd="sng" w="152400">
            <a:solidFill>
              <a:srgbClr val="CFE2F3"/>
            </a:solidFill>
            <a:prstDash val="solid"/>
            <a:round/>
            <a:headEnd len="med" w="med" type="none"/>
            <a:tailEnd len="med" w="med" type="none"/>
          </a:ln>
        </p:spPr>
      </p:sp>
      <p:sp>
        <p:nvSpPr>
          <p:cNvPr id="324" name="Google Shape;324;p43"/>
          <p:cNvSpPr/>
          <p:nvPr/>
        </p:nvSpPr>
        <p:spPr>
          <a:xfrm>
            <a:off x="4738200" y="3444700"/>
            <a:ext cx="3051636" cy="1106297"/>
          </a:xfrm>
          <a:custGeom>
            <a:rect b="b" l="l" r="r" t="t"/>
            <a:pathLst>
              <a:path extrusionOk="0" h="45677" w="163517">
                <a:moveTo>
                  <a:pt x="0" y="45677"/>
                </a:moveTo>
                <a:cubicBezTo>
                  <a:pt x="23321" y="43419"/>
                  <a:pt x="46746" y="38301"/>
                  <a:pt x="68324" y="29172"/>
                </a:cubicBezTo>
                <a:cubicBezTo>
                  <a:pt x="75318" y="26213"/>
                  <a:pt x="81000" y="20564"/>
                  <a:pt x="88092" y="17848"/>
                </a:cubicBezTo>
                <a:cubicBezTo>
                  <a:pt x="103935" y="11780"/>
                  <a:pt x="121163" y="10238"/>
                  <a:pt x="137799" y="6909"/>
                </a:cubicBezTo>
                <a:cubicBezTo>
                  <a:pt x="146503" y="5167"/>
                  <a:pt x="154695" y="981"/>
                  <a:pt x="163517" y="0"/>
                </a:cubicBezTo>
              </a:path>
            </a:pathLst>
          </a:custGeom>
          <a:noFill/>
          <a:ln cap="flat" cmpd="sng" w="152400">
            <a:solidFill>
              <a:srgbClr val="CFE2F3"/>
            </a:solidFill>
            <a:prstDash val="solid"/>
            <a:round/>
            <a:headEnd len="med" w="med" type="none"/>
            <a:tailEnd len="med" w="med" type="none"/>
          </a:ln>
        </p:spPr>
      </p:sp>
      <p:sp>
        <p:nvSpPr>
          <p:cNvPr id="325" name="Google Shape;325;p43"/>
          <p:cNvSpPr/>
          <p:nvPr/>
        </p:nvSpPr>
        <p:spPr>
          <a:xfrm>
            <a:off x="4026925" y="3525150"/>
            <a:ext cx="3051636" cy="1106297"/>
          </a:xfrm>
          <a:custGeom>
            <a:rect b="b" l="l" r="r" t="t"/>
            <a:pathLst>
              <a:path extrusionOk="0" h="45677" w="163517">
                <a:moveTo>
                  <a:pt x="0" y="45677"/>
                </a:moveTo>
                <a:cubicBezTo>
                  <a:pt x="23321" y="43419"/>
                  <a:pt x="46746" y="38301"/>
                  <a:pt x="68324" y="29172"/>
                </a:cubicBezTo>
                <a:cubicBezTo>
                  <a:pt x="75318" y="26213"/>
                  <a:pt x="81000" y="20564"/>
                  <a:pt x="88092" y="17848"/>
                </a:cubicBezTo>
                <a:cubicBezTo>
                  <a:pt x="103935" y="11780"/>
                  <a:pt x="121163" y="10238"/>
                  <a:pt x="137799" y="6909"/>
                </a:cubicBezTo>
                <a:cubicBezTo>
                  <a:pt x="146503" y="5167"/>
                  <a:pt x="154695" y="981"/>
                  <a:pt x="163517" y="0"/>
                </a:cubicBezTo>
              </a:path>
            </a:pathLst>
          </a:custGeom>
          <a:noFill/>
          <a:ln cap="flat" cmpd="sng" w="152400">
            <a:solidFill>
              <a:srgbClr val="CFE2F3"/>
            </a:solidFill>
            <a:prstDash val="solid"/>
            <a:round/>
            <a:headEnd len="med" w="med" type="none"/>
            <a:tailEnd len="med" w="med" type="none"/>
          </a:ln>
        </p:spPr>
      </p:sp>
      <p:sp>
        <p:nvSpPr>
          <p:cNvPr id="326" name="Google Shape;326;p43"/>
          <p:cNvSpPr/>
          <p:nvPr/>
        </p:nvSpPr>
        <p:spPr>
          <a:xfrm>
            <a:off x="4827075" y="3710875"/>
            <a:ext cx="3051636" cy="1106297"/>
          </a:xfrm>
          <a:custGeom>
            <a:rect b="b" l="l" r="r" t="t"/>
            <a:pathLst>
              <a:path extrusionOk="0" h="45677" w="163517">
                <a:moveTo>
                  <a:pt x="0" y="45677"/>
                </a:moveTo>
                <a:cubicBezTo>
                  <a:pt x="23321" y="43419"/>
                  <a:pt x="46746" y="38301"/>
                  <a:pt x="68324" y="29172"/>
                </a:cubicBezTo>
                <a:cubicBezTo>
                  <a:pt x="75318" y="26213"/>
                  <a:pt x="81000" y="20564"/>
                  <a:pt x="88092" y="17848"/>
                </a:cubicBezTo>
                <a:cubicBezTo>
                  <a:pt x="103935" y="11780"/>
                  <a:pt x="121163" y="10238"/>
                  <a:pt x="137799" y="6909"/>
                </a:cubicBezTo>
                <a:cubicBezTo>
                  <a:pt x="146503" y="5167"/>
                  <a:pt x="154695" y="981"/>
                  <a:pt x="163517" y="0"/>
                </a:cubicBezTo>
              </a:path>
            </a:pathLst>
          </a:custGeom>
          <a:noFill/>
          <a:ln cap="flat" cmpd="sng" w="152400">
            <a:solidFill>
              <a:srgbClr val="CFE2F3"/>
            </a:solidFill>
            <a:prstDash val="solid"/>
            <a:round/>
            <a:headEnd len="med" w="med" type="none"/>
            <a:tailEnd len="med" w="med" type="none"/>
          </a:ln>
        </p:spPr>
      </p:sp>
      <p:sp>
        <p:nvSpPr>
          <p:cNvPr id="327" name="Google Shape;327;p43"/>
          <p:cNvSpPr/>
          <p:nvPr/>
        </p:nvSpPr>
        <p:spPr>
          <a:xfrm>
            <a:off x="3943100" y="3777650"/>
            <a:ext cx="3051636" cy="1106297"/>
          </a:xfrm>
          <a:custGeom>
            <a:rect b="b" l="l" r="r" t="t"/>
            <a:pathLst>
              <a:path extrusionOk="0" h="45677" w="163517">
                <a:moveTo>
                  <a:pt x="0" y="45677"/>
                </a:moveTo>
                <a:cubicBezTo>
                  <a:pt x="23321" y="43419"/>
                  <a:pt x="46746" y="38301"/>
                  <a:pt x="68324" y="29172"/>
                </a:cubicBezTo>
                <a:cubicBezTo>
                  <a:pt x="75318" y="26213"/>
                  <a:pt x="81000" y="20564"/>
                  <a:pt x="88092" y="17848"/>
                </a:cubicBezTo>
                <a:cubicBezTo>
                  <a:pt x="103935" y="11780"/>
                  <a:pt x="121163" y="10238"/>
                  <a:pt x="137799" y="6909"/>
                </a:cubicBezTo>
                <a:cubicBezTo>
                  <a:pt x="146503" y="5167"/>
                  <a:pt x="154695" y="981"/>
                  <a:pt x="163517" y="0"/>
                </a:cubicBezTo>
              </a:path>
            </a:pathLst>
          </a:custGeom>
          <a:noFill/>
          <a:ln cap="flat" cmpd="sng" w="152400">
            <a:solidFill>
              <a:srgbClr val="CFE2F3"/>
            </a:solidFill>
            <a:prstDash val="solid"/>
            <a:round/>
            <a:headEnd len="med" w="med" type="none"/>
            <a:tailEnd len="med" w="med" type="none"/>
          </a:ln>
        </p:spPr>
      </p:sp>
      <p:sp>
        <p:nvSpPr>
          <p:cNvPr id="328" name="Google Shape;328;p43"/>
          <p:cNvSpPr/>
          <p:nvPr/>
        </p:nvSpPr>
        <p:spPr>
          <a:xfrm>
            <a:off x="5059925" y="3777650"/>
            <a:ext cx="3051636" cy="1106297"/>
          </a:xfrm>
          <a:custGeom>
            <a:rect b="b" l="l" r="r" t="t"/>
            <a:pathLst>
              <a:path extrusionOk="0" h="45677" w="163517">
                <a:moveTo>
                  <a:pt x="0" y="45677"/>
                </a:moveTo>
                <a:cubicBezTo>
                  <a:pt x="23321" y="43419"/>
                  <a:pt x="46746" y="38301"/>
                  <a:pt x="68324" y="29172"/>
                </a:cubicBezTo>
                <a:cubicBezTo>
                  <a:pt x="75318" y="26213"/>
                  <a:pt x="81000" y="20564"/>
                  <a:pt x="88092" y="17848"/>
                </a:cubicBezTo>
                <a:cubicBezTo>
                  <a:pt x="103935" y="11780"/>
                  <a:pt x="121163" y="10238"/>
                  <a:pt x="137799" y="6909"/>
                </a:cubicBezTo>
                <a:cubicBezTo>
                  <a:pt x="146503" y="5167"/>
                  <a:pt x="154695" y="981"/>
                  <a:pt x="163517" y="0"/>
                </a:cubicBezTo>
              </a:path>
            </a:pathLst>
          </a:custGeom>
          <a:noFill/>
          <a:ln cap="flat" cmpd="sng" w="152400">
            <a:solidFill>
              <a:srgbClr val="CFE2F3"/>
            </a:solidFill>
            <a:prstDash val="solid"/>
            <a:round/>
            <a:headEnd len="med" w="med" type="none"/>
            <a:tailEnd len="med" w="med" type="none"/>
          </a:ln>
        </p:spPr>
      </p:sp>
      <p:sp>
        <p:nvSpPr>
          <p:cNvPr id="329" name="Google Shape;329;p43"/>
          <p:cNvSpPr/>
          <p:nvPr/>
        </p:nvSpPr>
        <p:spPr>
          <a:xfrm>
            <a:off x="5275888" y="3181363"/>
            <a:ext cx="2696500" cy="618950"/>
          </a:xfrm>
          <a:custGeom>
            <a:rect b="b" l="l" r="r" t="t"/>
            <a:pathLst>
              <a:path extrusionOk="0" h="24758" w="107860">
                <a:moveTo>
                  <a:pt x="0" y="24758"/>
                </a:moveTo>
                <a:cubicBezTo>
                  <a:pt x="8080" y="16670"/>
                  <a:pt x="22500" y="20684"/>
                  <a:pt x="33778" y="18808"/>
                </a:cubicBezTo>
                <a:cubicBezTo>
                  <a:pt x="39414" y="17871"/>
                  <a:pt x="42378" y="10333"/>
                  <a:pt x="47980" y="9212"/>
                </a:cubicBezTo>
                <a:cubicBezTo>
                  <a:pt x="59523" y="6903"/>
                  <a:pt x="71683" y="11148"/>
                  <a:pt x="83294" y="9212"/>
                </a:cubicBezTo>
                <a:cubicBezTo>
                  <a:pt x="86605" y="8660"/>
                  <a:pt x="88780" y="5190"/>
                  <a:pt x="91930" y="4030"/>
                </a:cubicBezTo>
                <a:cubicBezTo>
                  <a:pt x="97070" y="2137"/>
                  <a:pt x="102664" y="1732"/>
                  <a:pt x="107860" y="0"/>
                </a:cubicBezTo>
              </a:path>
            </a:pathLst>
          </a:custGeom>
          <a:noFill/>
          <a:ln cap="flat" cmpd="sng" w="228600">
            <a:solidFill>
              <a:srgbClr val="CFE2F3"/>
            </a:solidFill>
            <a:prstDash val="solid"/>
            <a:round/>
            <a:headEnd len="med" w="med" type="none"/>
            <a:tailEnd len="med" w="med" type="none"/>
          </a:ln>
        </p:spPr>
      </p:sp>
      <p:sp>
        <p:nvSpPr>
          <p:cNvPr id="330" name="Google Shape;330;p43"/>
          <p:cNvSpPr/>
          <p:nvPr/>
        </p:nvSpPr>
        <p:spPr>
          <a:xfrm>
            <a:off x="5389913" y="3292288"/>
            <a:ext cx="2696500" cy="618950"/>
          </a:xfrm>
          <a:custGeom>
            <a:rect b="b" l="l" r="r" t="t"/>
            <a:pathLst>
              <a:path extrusionOk="0" h="24758" w="107860">
                <a:moveTo>
                  <a:pt x="0" y="24758"/>
                </a:moveTo>
                <a:cubicBezTo>
                  <a:pt x="8080" y="16670"/>
                  <a:pt x="22500" y="20684"/>
                  <a:pt x="33778" y="18808"/>
                </a:cubicBezTo>
                <a:cubicBezTo>
                  <a:pt x="39414" y="17871"/>
                  <a:pt x="42378" y="10333"/>
                  <a:pt x="47980" y="9212"/>
                </a:cubicBezTo>
                <a:cubicBezTo>
                  <a:pt x="59523" y="6903"/>
                  <a:pt x="71683" y="11148"/>
                  <a:pt x="83294" y="9212"/>
                </a:cubicBezTo>
                <a:cubicBezTo>
                  <a:pt x="86605" y="8660"/>
                  <a:pt x="88780" y="5190"/>
                  <a:pt x="91930" y="4030"/>
                </a:cubicBezTo>
                <a:cubicBezTo>
                  <a:pt x="97070" y="2137"/>
                  <a:pt x="102664" y="1732"/>
                  <a:pt x="107860" y="0"/>
                </a:cubicBezTo>
              </a:path>
            </a:pathLst>
          </a:custGeom>
          <a:noFill/>
          <a:ln cap="flat" cmpd="sng" w="228600">
            <a:solidFill>
              <a:srgbClr val="CFE2F3"/>
            </a:solidFill>
            <a:prstDash val="solid"/>
            <a:round/>
            <a:headEnd len="med" w="med" type="none"/>
            <a:tailEnd len="med" w="med" type="none"/>
          </a:ln>
        </p:spPr>
      </p:sp>
      <p:sp>
        <p:nvSpPr>
          <p:cNvPr id="331" name="Google Shape;331;p43"/>
          <p:cNvSpPr/>
          <p:nvPr/>
        </p:nvSpPr>
        <p:spPr>
          <a:xfrm>
            <a:off x="5379738" y="3490963"/>
            <a:ext cx="2696500" cy="618950"/>
          </a:xfrm>
          <a:custGeom>
            <a:rect b="b" l="l" r="r" t="t"/>
            <a:pathLst>
              <a:path extrusionOk="0" h="24758" w="107860">
                <a:moveTo>
                  <a:pt x="0" y="24758"/>
                </a:moveTo>
                <a:cubicBezTo>
                  <a:pt x="8080" y="16670"/>
                  <a:pt x="22500" y="20684"/>
                  <a:pt x="33778" y="18808"/>
                </a:cubicBezTo>
                <a:cubicBezTo>
                  <a:pt x="39414" y="17871"/>
                  <a:pt x="42378" y="10333"/>
                  <a:pt x="47980" y="9212"/>
                </a:cubicBezTo>
                <a:cubicBezTo>
                  <a:pt x="59523" y="6903"/>
                  <a:pt x="71683" y="11148"/>
                  <a:pt x="83294" y="9212"/>
                </a:cubicBezTo>
                <a:cubicBezTo>
                  <a:pt x="86605" y="8660"/>
                  <a:pt x="88780" y="5190"/>
                  <a:pt x="91930" y="4030"/>
                </a:cubicBezTo>
                <a:cubicBezTo>
                  <a:pt x="97070" y="2137"/>
                  <a:pt x="102664" y="1732"/>
                  <a:pt x="107860" y="0"/>
                </a:cubicBezTo>
              </a:path>
            </a:pathLst>
          </a:custGeom>
          <a:noFill/>
          <a:ln cap="flat" cmpd="sng" w="228600">
            <a:solidFill>
              <a:srgbClr val="CFE2F3"/>
            </a:solidFill>
            <a:prstDash val="solid"/>
            <a:round/>
            <a:headEnd len="med" w="med" type="none"/>
            <a:tailEnd len="med" w="med" type="none"/>
          </a:ln>
        </p:spPr>
      </p:sp>
      <p:sp>
        <p:nvSpPr>
          <p:cNvPr id="332" name="Google Shape;332;p43"/>
          <p:cNvSpPr/>
          <p:nvPr/>
        </p:nvSpPr>
        <p:spPr>
          <a:xfrm>
            <a:off x="5421788" y="3730825"/>
            <a:ext cx="2696500" cy="618950"/>
          </a:xfrm>
          <a:custGeom>
            <a:rect b="b" l="l" r="r" t="t"/>
            <a:pathLst>
              <a:path extrusionOk="0" h="24758" w="107860">
                <a:moveTo>
                  <a:pt x="0" y="24758"/>
                </a:moveTo>
                <a:cubicBezTo>
                  <a:pt x="8080" y="16670"/>
                  <a:pt x="22500" y="20684"/>
                  <a:pt x="33778" y="18808"/>
                </a:cubicBezTo>
                <a:cubicBezTo>
                  <a:pt x="39414" y="17871"/>
                  <a:pt x="42378" y="10333"/>
                  <a:pt x="47980" y="9212"/>
                </a:cubicBezTo>
                <a:cubicBezTo>
                  <a:pt x="59523" y="6903"/>
                  <a:pt x="71683" y="11148"/>
                  <a:pt x="83294" y="9212"/>
                </a:cubicBezTo>
                <a:cubicBezTo>
                  <a:pt x="86605" y="8660"/>
                  <a:pt x="88780" y="5190"/>
                  <a:pt x="91930" y="4030"/>
                </a:cubicBezTo>
                <a:cubicBezTo>
                  <a:pt x="97070" y="2137"/>
                  <a:pt x="102664" y="1732"/>
                  <a:pt x="107860" y="0"/>
                </a:cubicBezTo>
              </a:path>
            </a:pathLst>
          </a:custGeom>
          <a:noFill/>
          <a:ln cap="flat" cmpd="sng" w="228600">
            <a:solidFill>
              <a:srgbClr val="CFE2F3"/>
            </a:solidFill>
            <a:prstDash val="solid"/>
            <a:round/>
            <a:headEnd len="med" w="med" type="none"/>
            <a:tailEnd len="med" w="med" type="none"/>
          </a:ln>
        </p:spPr>
      </p:sp>
      <p:sp>
        <p:nvSpPr>
          <p:cNvPr id="333" name="Google Shape;333;p43"/>
          <p:cNvSpPr/>
          <p:nvPr/>
        </p:nvSpPr>
        <p:spPr>
          <a:xfrm>
            <a:off x="5455938" y="3846738"/>
            <a:ext cx="2696500" cy="618950"/>
          </a:xfrm>
          <a:custGeom>
            <a:rect b="b" l="l" r="r" t="t"/>
            <a:pathLst>
              <a:path extrusionOk="0" h="24758" w="107860">
                <a:moveTo>
                  <a:pt x="0" y="24758"/>
                </a:moveTo>
                <a:cubicBezTo>
                  <a:pt x="8080" y="16670"/>
                  <a:pt x="22500" y="20684"/>
                  <a:pt x="33778" y="18808"/>
                </a:cubicBezTo>
                <a:cubicBezTo>
                  <a:pt x="39414" y="17871"/>
                  <a:pt x="42378" y="10333"/>
                  <a:pt x="47980" y="9212"/>
                </a:cubicBezTo>
                <a:cubicBezTo>
                  <a:pt x="59523" y="6903"/>
                  <a:pt x="71683" y="11148"/>
                  <a:pt x="83294" y="9212"/>
                </a:cubicBezTo>
                <a:cubicBezTo>
                  <a:pt x="86605" y="8660"/>
                  <a:pt x="88780" y="5190"/>
                  <a:pt x="91930" y="4030"/>
                </a:cubicBezTo>
                <a:cubicBezTo>
                  <a:pt x="97070" y="2137"/>
                  <a:pt x="102664" y="1732"/>
                  <a:pt x="107860" y="0"/>
                </a:cubicBezTo>
              </a:path>
            </a:pathLst>
          </a:custGeom>
          <a:noFill/>
          <a:ln cap="flat" cmpd="sng" w="228600">
            <a:solidFill>
              <a:srgbClr val="CFE2F3"/>
            </a:solidFill>
            <a:prstDash val="solid"/>
            <a:round/>
            <a:headEnd len="med" w="med" type="none"/>
            <a:tailEnd len="med" w="med" type="none"/>
          </a:ln>
        </p:spPr>
      </p:sp>
      <p:sp>
        <p:nvSpPr>
          <p:cNvPr id="334" name="Google Shape;334;p43"/>
          <p:cNvSpPr/>
          <p:nvPr/>
        </p:nvSpPr>
        <p:spPr>
          <a:xfrm>
            <a:off x="2926825" y="4021313"/>
            <a:ext cx="2696500" cy="618950"/>
          </a:xfrm>
          <a:custGeom>
            <a:rect b="b" l="l" r="r" t="t"/>
            <a:pathLst>
              <a:path extrusionOk="0" h="24758" w="107860">
                <a:moveTo>
                  <a:pt x="0" y="24758"/>
                </a:moveTo>
                <a:cubicBezTo>
                  <a:pt x="8080" y="16670"/>
                  <a:pt x="22500" y="20684"/>
                  <a:pt x="33778" y="18808"/>
                </a:cubicBezTo>
                <a:cubicBezTo>
                  <a:pt x="39414" y="17871"/>
                  <a:pt x="42378" y="10333"/>
                  <a:pt x="47980" y="9212"/>
                </a:cubicBezTo>
                <a:cubicBezTo>
                  <a:pt x="59523" y="6903"/>
                  <a:pt x="71683" y="11148"/>
                  <a:pt x="83294" y="9212"/>
                </a:cubicBezTo>
                <a:cubicBezTo>
                  <a:pt x="86605" y="8660"/>
                  <a:pt x="88780" y="5190"/>
                  <a:pt x="91930" y="4030"/>
                </a:cubicBezTo>
                <a:cubicBezTo>
                  <a:pt x="97070" y="2137"/>
                  <a:pt x="102664" y="1732"/>
                  <a:pt x="107860" y="0"/>
                </a:cubicBezTo>
              </a:path>
            </a:pathLst>
          </a:custGeom>
          <a:noFill/>
          <a:ln cap="flat" cmpd="sng" w="228600">
            <a:solidFill>
              <a:srgbClr val="CFE2F3"/>
            </a:solidFill>
            <a:prstDash val="solid"/>
            <a:round/>
            <a:headEnd len="med" w="med" type="none"/>
            <a:tailEnd len="med" w="med" type="none"/>
          </a:ln>
        </p:spPr>
      </p:sp>
      <p:sp>
        <p:nvSpPr>
          <p:cNvPr id="335" name="Google Shape;335;p43"/>
          <p:cNvSpPr/>
          <p:nvPr/>
        </p:nvSpPr>
        <p:spPr>
          <a:xfrm>
            <a:off x="5136688" y="4068663"/>
            <a:ext cx="2696500" cy="618950"/>
          </a:xfrm>
          <a:custGeom>
            <a:rect b="b" l="l" r="r" t="t"/>
            <a:pathLst>
              <a:path extrusionOk="0" h="24758" w="107860">
                <a:moveTo>
                  <a:pt x="0" y="24758"/>
                </a:moveTo>
                <a:cubicBezTo>
                  <a:pt x="8080" y="16670"/>
                  <a:pt x="22500" y="20684"/>
                  <a:pt x="33778" y="18808"/>
                </a:cubicBezTo>
                <a:cubicBezTo>
                  <a:pt x="39414" y="17871"/>
                  <a:pt x="42378" y="10333"/>
                  <a:pt x="47980" y="9212"/>
                </a:cubicBezTo>
                <a:cubicBezTo>
                  <a:pt x="59523" y="6903"/>
                  <a:pt x="71683" y="11148"/>
                  <a:pt x="83294" y="9212"/>
                </a:cubicBezTo>
                <a:cubicBezTo>
                  <a:pt x="86605" y="8660"/>
                  <a:pt x="88780" y="5190"/>
                  <a:pt x="91930" y="4030"/>
                </a:cubicBezTo>
                <a:cubicBezTo>
                  <a:pt x="97070" y="2137"/>
                  <a:pt x="102664" y="1732"/>
                  <a:pt x="107860" y="0"/>
                </a:cubicBezTo>
              </a:path>
            </a:pathLst>
          </a:custGeom>
          <a:noFill/>
          <a:ln cap="flat" cmpd="sng" w="228600">
            <a:solidFill>
              <a:srgbClr val="CFE2F3"/>
            </a:solidFill>
            <a:prstDash val="solid"/>
            <a:round/>
            <a:headEnd len="med" w="med" type="none"/>
            <a:tailEnd len="med" w="med" type="none"/>
          </a:ln>
        </p:spPr>
      </p:sp>
      <p:sp>
        <p:nvSpPr>
          <p:cNvPr id="336" name="Google Shape;336;p43"/>
          <p:cNvSpPr/>
          <p:nvPr/>
        </p:nvSpPr>
        <p:spPr>
          <a:xfrm>
            <a:off x="3852513" y="3979463"/>
            <a:ext cx="2696500" cy="618950"/>
          </a:xfrm>
          <a:custGeom>
            <a:rect b="b" l="l" r="r" t="t"/>
            <a:pathLst>
              <a:path extrusionOk="0" h="24758" w="107860">
                <a:moveTo>
                  <a:pt x="0" y="24758"/>
                </a:moveTo>
                <a:cubicBezTo>
                  <a:pt x="8080" y="16670"/>
                  <a:pt x="22500" y="20684"/>
                  <a:pt x="33778" y="18808"/>
                </a:cubicBezTo>
                <a:cubicBezTo>
                  <a:pt x="39414" y="17871"/>
                  <a:pt x="42378" y="10333"/>
                  <a:pt x="47980" y="9212"/>
                </a:cubicBezTo>
                <a:cubicBezTo>
                  <a:pt x="59523" y="6903"/>
                  <a:pt x="71683" y="11148"/>
                  <a:pt x="83294" y="9212"/>
                </a:cubicBezTo>
                <a:cubicBezTo>
                  <a:pt x="86605" y="8660"/>
                  <a:pt x="88780" y="5190"/>
                  <a:pt x="91930" y="4030"/>
                </a:cubicBezTo>
                <a:cubicBezTo>
                  <a:pt x="97070" y="2137"/>
                  <a:pt x="102664" y="1732"/>
                  <a:pt x="107860" y="0"/>
                </a:cubicBezTo>
              </a:path>
            </a:pathLst>
          </a:custGeom>
          <a:noFill/>
          <a:ln cap="flat" cmpd="sng" w="228600">
            <a:solidFill>
              <a:srgbClr val="CFE2F3"/>
            </a:solidFill>
            <a:prstDash val="solid"/>
            <a:round/>
            <a:headEnd len="med" w="med" type="none"/>
            <a:tailEnd len="med" w="med" type="none"/>
          </a:ln>
        </p:spPr>
      </p:sp>
      <p:sp>
        <p:nvSpPr>
          <p:cNvPr id="337" name="Google Shape;337;p43"/>
          <p:cNvSpPr/>
          <p:nvPr/>
        </p:nvSpPr>
        <p:spPr>
          <a:xfrm>
            <a:off x="3812463" y="3849913"/>
            <a:ext cx="2696500" cy="618950"/>
          </a:xfrm>
          <a:custGeom>
            <a:rect b="b" l="l" r="r" t="t"/>
            <a:pathLst>
              <a:path extrusionOk="0" h="24758" w="107860">
                <a:moveTo>
                  <a:pt x="0" y="24758"/>
                </a:moveTo>
                <a:cubicBezTo>
                  <a:pt x="8080" y="16670"/>
                  <a:pt x="22500" y="20684"/>
                  <a:pt x="33778" y="18808"/>
                </a:cubicBezTo>
                <a:cubicBezTo>
                  <a:pt x="39414" y="17871"/>
                  <a:pt x="42378" y="10333"/>
                  <a:pt x="47980" y="9212"/>
                </a:cubicBezTo>
                <a:cubicBezTo>
                  <a:pt x="59523" y="6903"/>
                  <a:pt x="71683" y="11148"/>
                  <a:pt x="83294" y="9212"/>
                </a:cubicBezTo>
                <a:cubicBezTo>
                  <a:pt x="86605" y="8660"/>
                  <a:pt x="88780" y="5190"/>
                  <a:pt x="91930" y="4030"/>
                </a:cubicBezTo>
                <a:cubicBezTo>
                  <a:pt x="97070" y="2137"/>
                  <a:pt x="102664" y="1732"/>
                  <a:pt x="107860" y="0"/>
                </a:cubicBezTo>
              </a:path>
            </a:pathLst>
          </a:custGeom>
          <a:noFill/>
          <a:ln cap="flat" cmpd="sng" w="228600">
            <a:solidFill>
              <a:srgbClr val="CFE2F3"/>
            </a:solidFill>
            <a:prstDash val="solid"/>
            <a:round/>
            <a:headEnd len="med" w="med" type="none"/>
            <a:tailEnd len="med" w="med" type="none"/>
          </a:ln>
        </p:spPr>
      </p:sp>
      <p:sp>
        <p:nvSpPr>
          <p:cNvPr id="338" name="Google Shape;338;p43"/>
          <p:cNvSpPr/>
          <p:nvPr/>
        </p:nvSpPr>
        <p:spPr>
          <a:xfrm>
            <a:off x="5275888" y="4198213"/>
            <a:ext cx="2696500" cy="618950"/>
          </a:xfrm>
          <a:custGeom>
            <a:rect b="b" l="l" r="r" t="t"/>
            <a:pathLst>
              <a:path extrusionOk="0" h="24758" w="107860">
                <a:moveTo>
                  <a:pt x="0" y="24758"/>
                </a:moveTo>
                <a:cubicBezTo>
                  <a:pt x="8080" y="16670"/>
                  <a:pt x="22500" y="20684"/>
                  <a:pt x="33778" y="18808"/>
                </a:cubicBezTo>
                <a:cubicBezTo>
                  <a:pt x="39414" y="17871"/>
                  <a:pt x="42378" y="10333"/>
                  <a:pt x="47980" y="9212"/>
                </a:cubicBezTo>
                <a:cubicBezTo>
                  <a:pt x="59523" y="6903"/>
                  <a:pt x="71683" y="11148"/>
                  <a:pt x="83294" y="9212"/>
                </a:cubicBezTo>
                <a:cubicBezTo>
                  <a:pt x="86605" y="8660"/>
                  <a:pt x="88780" y="5190"/>
                  <a:pt x="91930" y="4030"/>
                </a:cubicBezTo>
                <a:cubicBezTo>
                  <a:pt x="97070" y="2137"/>
                  <a:pt x="102664" y="1732"/>
                  <a:pt x="107860" y="0"/>
                </a:cubicBezTo>
              </a:path>
            </a:pathLst>
          </a:custGeom>
          <a:noFill/>
          <a:ln cap="flat" cmpd="sng" w="228600">
            <a:solidFill>
              <a:srgbClr val="CFE2F3"/>
            </a:solidFill>
            <a:prstDash val="solid"/>
            <a:round/>
            <a:headEnd len="med" w="med" type="none"/>
            <a:tailEnd len="med" w="med" type="none"/>
          </a:ln>
        </p:spPr>
      </p:sp>
      <p:sp>
        <p:nvSpPr>
          <p:cNvPr id="339" name="Google Shape;339;p43"/>
          <p:cNvSpPr/>
          <p:nvPr/>
        </p:nvSpPr>
        <p:spPr>
          <a:xfrm>
            <a:off x="2684200" y="4631457"/>
            <a:ext cx="5417000" cy="223250"/>
          </a:xfrm>
          <a:custGeom>
            <a:rect b="b" l="l" r="r" t="t"/>
            <a:pathLst>
              <a:path extrusionOk="0" h="8930" w="216680">
                <a:moveTo>
                  <a:pt x="0" y="6784"/>
                </a:moveTo>
                <a:cubicBezTo>
                  <a:pt x="24599" y="11704"/>
                  <a:pt x="50221" y="6790"/>
                  <a:pt x="75233" y="4865"/>
                </a:cubicBezTo>
                <a:cubicBezTo>
                  <a:pt x="99025" y="3034"/>
                  <a:pt x="123010" y="6065"/>
                  <a:pt x="146820" y="4481"/>
                </a:cubicBezTo>
                <a:cubicBezTo>
                  <a:pt x="163576" y="3366"/>
                  <a:pt x="180404" y="3169"/>
                  <a:pt x="197104" y="1411"/>
                </a:cubicBezTo>
                <a:cubicBezTo>
                  <a:pt x="203598" y="727"/>
                  <a:pt x="211452" y="-1736"/>
                  <a:pt x="216680" y="2178"/>
                </a:cubicBezTo>
              </a:path>
            </a:pathLst>
          </a:custGeom>
          <a:noFill/>
          <a:ln cap="flat" cmpd="sng" w="228600">
            <a:solidFill>
              <a:srgbClr val="CFE2F3"/>
            </a:solidFill>
            <a:prstDash val="solid"/>
            <a:round/>
            <a:headEnd len="med" w="med" type="none"/>
            <a:tailEnd len="med" w="med" type="none"/>
          </a:ln>
        </p:spPr>
      </p:sp>
      <p:sp>
        <p:nvSpPr>
          <p:cNvPr id="340" name="Google Shape;340;p43"/>
          <p:cNvSpPr/>
          <p:nvPr/>
        </p:nvSpPr>
        <p:spPr>
          <a:xfrm>
            <a:off x="6326400" y="4433975"/>
            <a:ext cx="1463425" cy="206300"/>
          </a:xfrm>
          <a:custGeom>
            <a:rect b="b" l="l" r="r" t="t"/>
            <a:pathLst>
              <a:path extrusionOk="0" h="8252" w="58537">
                <a:moveTo>
                  <a:pt x="0" y="8252"/>
                </a:moveTo>
                <a:cubicBezTo>
                  <a:pt x="12641" y="360"/>
                  <a:pt x="29446" y="3139"/>
                  <a:pt x="44334" y="2495"/>
                </a:cubicBezTo>
                <a:cubicBezTo>
                  <a:pt x="49136" y="2287"/>
                  <a:pt x="56385" y="4298"/>
                  <a:pt x="58537" y="0"/>
                </a:cubicBezTo>
              </a:path>
            </a:pathLst>
          </a:custGeom>
          <a:noFill/>
          <a:ln cap="flat" cmpd="sng" w="228600">
            <a:solidFill>
              <a:srgbClr val="CFE2F3"/>
            </a:solidFill>
            <a:prstDash val="solid"/>
            <a:round/>
            <a:headEnd len="med" w="med" type="none"/>
            <a:tailEnd len="med" w="med" type="none"/>
          </a:ln>
        </p:spPr>
      </p:sp>
      <p:sp>
        <p:nvSpPr>
          <p:cNvPr id="341" name="Google Shape;341;p43"/>
          <p:cNvSpPr/>
          <p:nvPr/>
        </p:nvSpPr>
        <p:spPr>
          <a:xfrm>
            <a:off x="4026925" y="4551000"/>
            <a:ext cx="1463425" cy="206300"/>
          </a:xfrm>
          <a:custGeom>
            <a:rect b="b" l="l" r="r" t="t"/>
            <a:pathLst>
              <a:path extrusionOk="0" h="8252" w="58537">
                <a:moveTo>
                  <a:pt x="0" y="8252"/>
                </a:moveTo>
                <a:cubicBezTo>
                  <a:pt x="12641" y="360"/>
                  <a:pt x="29446" y="3139"/>
                  <a:pt x="44334" y="2495"/>
                </a:cubicBezTo>
                <a:cubicBezTo>
                  <a:pt x="49136" y="2287"/>
                  <a:pt x="56385" y="4298"/>
                  <a:pt x="58537" y="0"/>
                </a:cubicBezTo>
              </a:path>
            </a:pathLst>
          </a:custGeom>
          <a:noFill/>
          <a:ln cap="flat" cmpd="sng" w="228600">
            <a:solidFill>
              <a:srgbClr val="CFE2F3"/>
            </a:solidFill>
            <a:prstDash val="solid"/>
            <a:round/>
            <a:headEnd len="med" w="med" type="none"/>
            <a:tailEnd len="med" w="med" type="none"/>
          </a:ln>
        </p:spPr>
      </p:sp>
      <p:sp>
        <p:nvSpPr>
          <p:cNvPr id="342" name="Google Shape;342;p43"/>
          <p:cNvSpPr/>
          <p:nvPr/>
        </p:nvSpPr>
        <p:spPr>
          <a:xfrm>
            <a:off x="6508975" y="4112738"/>
            <a:ext cx="1463425" cy="206300"/>
          </a:xfrm>
          <a:custGeom>
            <a:rect b="b" l="l" r="r" t="t"/>
            <a:pathLst>
              <a:path extrusionOk="0" h="8252" w="58537">
                <a:moveTo>
                  <a:pt x="0" y="8252"/>
                </a:moveTo>
                <a:cubicBezTo>
                  <a:pt x="12641" y="360"/>
                  <a:pt x="29446" y="3139"/>
                  <a:pt x="44334" y="2495"/>
                </a:cubicBezTo>
                <a:cubicBezTo>
                  <a:pt x="49136" y="2287"/>
                  <a:pt x="56385" y="4298"/>
                  <a:pt x="58537" y="0"/>
                </a:cubicBezTo>
              </a:path>
            </a:pathLst>
          </a:custGeom>
          <a:noFill/>
          <a:ln cap="flat" cmpd="sng" w="228600">
            <a:solidFill>
              <a:srgbClr val="CFE2F3"/>
            </a:solidFill>
            <a:prstDash val="solid"/>
            <a:round/>
            <a:headEnd len="med" w="med" type="none"/>
            <a:tailEnd len="med" w="med" type="none"/>
          </a:ln>
        </p:spPr>
      </p:sp>
      <p:sp>
        <p:nvSpPr>
          <p:cNvPr id="343" name="Google Shape;343;p43"/>
          <p:cNvSpPr/>
          <p:nvPr/>
        </p:nvSpPr>
        <p:spPr>
          <a:xfrm>
            <a:off x="4737200" y="4252813"/>
            <a:ext cx="1463425" cy="206300"/>
          </a:xfrm>
          <a:custGeom>
            <a:rect b="b" l="l" r="r" t="t"/>
            <a:pathLst>
              <a:path extrusionOk="0" h="8252" w="58537">
                <a:moveTo>
                  <a:pt x="0" y="8252"/>
                </a:moveTo>
                <a:cubicBezTo>
                  <a:pt x="12641" y="360"/>
                  <a:pt x="29446" y="3139"/>
                  <a:pt x="44334" y="2495"/>
                </a:cubicBezTo>
                <a:cubicBezTo>
                  <a:pt x="49136" y="2287"/>
                  <a:pt x="56385" y="4298"/>
                  <a:pt x="58537" y="0"/>
                </a:cubicBezTo>
              </a:path>
            </a:pathLst>
          </a:custGeom>
          <a:noFill/>
          <a:ln cap="flat" cmpd="sng" w="228600">
            <a:solidFill>
              <a:srgbClr val="CFE2F3"/>
            </a:solidFill>
            <a:prstDash val="solid"/>
            <a:round/>
            <a:headEnd len="med" w="med" type="none"/>
            <a:tailEnd len="med" w="med" type="none"/>
          </a:ln>
        </p:spPr>
      </p:sp>
      <p:sp>
        <p:nvSpPr>
          <p:cNvPr id="344" name="Google Shape;344;p43"/>
          <p:cNvSpPr/>
          <p:nvPr/>
        </p:nvSpPr>
        <p:spPr>
          <a:xfrm>
            <a:off x="3073250" y="4518475"/>
            <a:ext cx="1463425" cy="206300"/>
          </a:xfrm>
          <a:custGeom>
            <a:rect b="b" l="l" r="r" t="t"/>
            <a:pathLst>
              <a:path extrusionOk="0" h="8252" w="58537">
                <a:moveTo>
                  <a:pt x="0" y="8252"/>
                </a:moveTo>
                <a:cubicBezTo>
                  <a:pt x="12641" y="360"/>
                  <a:pt x="29446" y="3139"/>
                  <a:pt x="44334" y="2495"/>
                </a:cubicBezTo>
                <a:cubicBezTo>
                  <a:pt x="49136" y="2287"/>
                  <a:pt x="56385" y="4298"/>
                  <a:pt x="58537" y="0"/>
                </a:cubicBezTo>
              </a:path>
            </a:pathLst>
          </a:custGeom>
          <a:noFill/>
          <a:ln cap="flat" cmpd="sng" w="228600">
            <a:solidFill>
              <a:srgbClr val="CFE2F3"/>
            </a:solidFill>
            <a:prstDash val="solid"/>
            <a:round/>
            <a:headEnd len="med" w="med" type="none"/>
            <a:tailEnd len="med" w="med" type="none"/>
          </a:ln>
        </p:spPr>
      </p:sp>
      <p:sp>
        <p:nvSpPr>
          <p:cNvPr id="345" name="Google Shape;345;p43"/>
          <p:cNvSpPr/>
          <p:nvPr/>
        </p:nvSpPr>
        <p:spPr>
          <a:xfrm>
            <a:off x="6592225" y="4601450"/>
            <a:ext cx="1463425" cy="206300"/>
          </a:xfrm>
          <a:custGeom>
            <a:rect b="b" l="l" r="r" t="t"/>
            <a:pathLst>
              <a:path extrusionOk="0" h="8252" w="58537">
                <a:moveTo>
                  <a:pt x="0" y="8252"/>
                </a:moveTo>
                <a:cubicBezTo>
                  <a:pt x="12641" y="360"/>
                  <a:pt x="29446" y="3139"/>
                  <a:pt x="44334" y="2495"/>
                </a:cubicBezTo>
                <a:cubicBezTo>
                  <a:pt x="49136" y="2287"/>
                  <a:pt x="56385" y="4298"/>
                  <a:pt x="58537" y="0"/>
                </a:cubicBezTo>
              </a:path>
            </a:pathLst>
          </a:custGeom>
          <a:noFill/>
          <a:ln cap="flat" cmpd="sng" w="228600">
            <a:solidFill>
              <a:srgbClr val="CFE2F3"/>
            </a:solidFill>
            <a:prstDash val="solid"/>
            <a:round/>
            <a:headEnd len="med" w="med" type="none"/>
            <a:tailEnd len="med" w="med" type="none"/>
          </a:ln>
        </p:spPr>
      </p:sp>
      <p:sp>
        <p:nvSpPr>
          <p:cNvPr id="346" name="Google Shape;346;p43"/>
          <p:cNvSpPr/>
          <p:nvPr/>
        </p:nvSpPr>
        <p:spPr>
          <a:xfrm>
            <a:off x="6472825" y="3791525"/>
            <a:ext cx="1463425" cy="206300"/>
          </a:xfrm>
          <a:custGeom>
            <a:rect b="b" l="l" r="r" t="t"/>
            <a:pathLst>
              <a:path extrusionOk="0" h="8252" w="58537">
                <a:moveTo>
                  <a:pt x="0" y="8252"/>
                </a:moveTo>
                <a:cubicBezTo>
                  <a:pt x="12641" y="360"/>
                  <a:pt x="29446" y="3139"/>
                  <a:pt x="44334" y="2495"/>
                </a:cubicBezTo>
                <a:cubicBezTo>
                  <a:pt x="49136" y="2287"/>
                  <a:pt x="56385" y="4298"/>
                  <a:pt x="58537" y="0"/>
                </a:cubicBezTo>
              </a:path>
            </a:pathLst>
          </a:custGeom>
          <a:noFill/>
          <a:ln cap="flat" cmpd="sng" w="228600">
            <a:solidFill>
              <a:srgbClr val="CFE2F3"/>
            </a:solidFill>
            <a:prstDash val="solid"/>
            <a:round/>
            <a:headEnd len="med" w="med" type="none"/>
            <a:tailEnd len="med" w="med" type="none"/>
          </a:ln>
        </p:spPr>
      </p:sp>
      <p:sp>
        <p:nvSpPr>
          <p:cNvPr id="347" name="Google Shape;347;p43"/>
          <p:cNvSpPr/>
          <p:nvPr/>
        </p:nvSpPr>
        <p:spPr>
          <a:xfrm>
            <a:off x="6418700" y="4593775"/>
            <a:ext cx="1463425" cy="206300"/>
          </a:xfrm>
          <a:custGeom>
            <a:rect b="b" l="l" r="r" t="t"/>
            <a:pathLst>
              <a:path extrusionOk="0" h="8252" w="58537">
                <a:moveTo>
                  <a:pt x="0" y="8252"/>
                </a:moveTo>
                <a:cubicBezTo>
                  <a:pt x="12641" y="360"/>
                  <a:pt x="29446" y="3139"/>
                  <a:pt x="44334" y="2495"/>
                </a:cubicBezTo>
                <a:cubicBezTo>
                  <a:pt x="49136" y="2287"/>
                  <a:pt x="56385" y="4298"/>
                  <a:pt x="58537" y="0"/>
                </a:cubicBezTo>
              </a:path>
            </a:pathLst>
          </a:custGeom>
          <a:noFill/>
          <a:ln cap="flat" cmpd="sng" w="228600">
            <a:solidFill>
              <a:srgbClr val="CFE2F3"/>
            </a:solidFill>
            <a:prstDash val="solid"/>
            <a:round/>
            <a:headEnd len="med" w="med" type="none"/>
            <a:tailEnd len="med" w="med" type="none"/>
          </a:ln>
        </p:spPr>
      </p:sp>
      <p:sp>
        <p:nvSpPr>
          <p:cNvPr id="348" name="Google Shape;348;p43"/>
          <p:cNvSpPr/>
          <p:nvPr/>
        </p:nvSpPr>
        <p:spPr>
          <a:xfrm>
            <a:off x="3395850" y="4535325"/>
            <a:ext cx="1463425" cy="206300"/>
          </a:xfrm>
          <a:custGeom>
            <a:rect b="b" l="l" r="r" t="t"/>
            <a:pathLst>
              <a:path extrusionOk="0" h="8252" w="58537">
                <a:moveTo>
                  <a:pt x="0" y="8252"/>
                </a:moveTo>
                <a:cubicBezTo>
                  <a:pt x="12641" y="360"/>
                  <a:pt x="29446" y="3139"/>
                  <a:pt x="44334" y="2495"/>
                </a:cubicBezTo>
                <a:cubicBezTo>
                  <a:pt x="49136" y="2287"/>
                  <a:pt x="56385" y="4298"/>
                  <a:pt x="58537" y="0"/>
                </a:cubicBezTo>
              </a:path>
            </a:pathLst>
          </a:custGeom>
          <a:noFill/>
          <a:ln cap="flat" cmpd="sng" w="228600">
            <a:solidFill>
              <a:srgbClr val="CFE2F3"/>
            </a:solidFill>
            <a:prstDash val="solid"/>
            <a:round/>
            <a:headEnd len="med" w="med" type="none"/>
            <a:tailEnd len="med" w="med" type="none"/>
          </a:ln>
        </p:spPr>
      </p:sp>
      <p:sp>
        <p:nvSpPr>
          <p:cNvPr id="349" name="Google Shape;349;p43"/>
          <p:cNvSpPr/>
          <p:nvPr/>
        </p:nvSpPr>
        <p:spPr>
          <a:xfrm>
            <a:off x="7748525" y="3510850"/>
            <a:ext cx="153625" cy="974000"/>
          </a:xfrm>
          <a:custGeom>
            <a:rect b="b" l="l" r="r" t="t"/>
            <a:pathLst>
              <a:path extrusionOk="0" h="38960" w="6145">
                <a:moveTo>
                  <a:pt x="2687" y="0"/>
                </a:moveTo>
                <a:cubicBezTo>
                  <a:pt x="6266" y="12516"/>
                  <a:pt x="9205" y="29755"/>
                  <a:pt x="0" y="38960"/>
                </a:cubicBezTo>
              </a:path>
            </a:pathLst>
          </a:custGeom>
          <a:noFill/>
          <a:ln cap="flat" cmpd="sng" w="228600">
            <a:solidFill>
              <a:srgbClr val="CFE2F3"/>
            </a:solidFill>
            <a:prstDash val="solid"/>
            <a:round/>
            <a:headEnd len="med" w="med" type="none"/>
            <a:tailEnd len="med" w="med" type="none"/>
          </a:ln>
        </p:spPr>
      </p:sp>
      <p:sp>
        <p:nvSpPr>
          <p:cNvPr id="350" name="Google Shape;350;p43"/>
          <p:cNvSpPr/>
          <p:nvPr/>
        </p:nvSpPr>
        <p:spPr>
          <a:xfrm>
            <a:off x="7902150" y="3407675"/>
            <a:ext cx="153625" cy="974000"/>
          </a:xfrm>
          <a:custGeom>
            <a:rect b="b" l="l" r="r" t="t"/>
            <a:pathLst>
              <a:path extrusionOk="0" h="38960" w="6145">
                <a:moveTo>
                  <a:pt x="2687" y="0"/>
                </a:moveTo>
                <a:cubicBezTo>
                  <a:pt x="6266" y="12516"/>
                  <a:pt x="9205" y="29755"/>
                  <a:pt x="0" y="38960"/>
                </a:cubicBezTo>
              </a:path>
            </a:pathLst>
          </a:custGeom>
          <a:noFill/>
          <a:ln cap="flat" cmpd="sng" w="228600">
            <a:solidFill>
              <a:srgbClr val="CFE2F3"/>
            </a:solidFill>
            <a:prstDash val="solid"/>
            <a:round/>
            <a:headEnd len="med" w="med" type="none"/>
            <a:tailEnd len="med" w="med" type="none"/>
          </a:ln>
        </p:spPr>
      </p:sp>
      <p:sp>
        <p:nvSpPr>
          <p:cNvPr id="351" name="Google Shape;351;p43"/>
          <p:cNvSpPr/>
          <p:nvPr/>
        </p:nvSpPr>
        <p:spPr>
          <a:xfrm>
            <a:off x="7858825" y="3843800"/>
            <a:ext cx="153625" cy="974000"/>
          </a:xfrm>
          <a:custGeom>
            <a:rect b="b" l="l" r="r" t="t"/>
            <a:pathLst>
              <a:path extrusionOk="0" h="38960" w="6145">
                <a:moveTo>
                  <a:pt x="2687" y="0"/>
                </a:moveTo>
                <a:cubicBezTo>
                  <a:pt x="6266" y="12516"/>
                  <a:pt x="9205" y="29755"/>
                  <a:pt x="0" y="38960"/>
                </a:cubicBezTo>
              </a:path>
            </a:pathLst>
          </a:custGeom>
          <a:noFill/>
          <a:ln cap="flat" cmpd="sng" w="228600">
            <a:solidFill>
              <a:srgbClr val="CFE2F3"/>
            </a:solidFill>
            <a:prstDash val="solid"/>
            <a:round/>
            <a:headEnd len="med" w="med" type="none"/>
            <a:tailEnd len="med" w="med" type="none"/>
          </a:ln>
        </p:spPr>
      </p:sp>
      <p:sp>
        <p:nvSpPr>
          <p:cNvPr id="352" name="Google Shape;352;p43"/>
          <p:cNvSpPr/>
          <p:nvPr/>
        </p:nvSpPr>
        <p:spPr>
          <a:xfrm>
            <a:off x="7833200" y="3868975"/>
            <a:ext cx="153625" cy="974000"/>
          </a:xfrm>
          <a:custGeom>
            <a:rect b="b" l="l" r="r" t="t"/>
            <a:pathLst>
              <a:path extrusionOk="0" h="38960" w="6145">
                <a:moveTo>
                  <a:pt x="2687" y="0"/>
                </a:moveTo>
                <a:cubicBezTo>
                  <a:pt x="6266" y="12516"/>
                  <a:pt x="9205" y="29755"/>
                  <a:pt x="0" y="38960"/>
                </a:cubicBezTo>
              </a:path>
            </a:pathLst>
          </a:custGeom>
          <a:noFill/>
          <a:ln cap="flat" cmpd="sng" w="228600">
            <a:solidFill>
              <a:srgbClr val="CFE2F3"/>
            </a:solidFill>
            <a:prstDash val="solid"/>
            <a:round/>
            <a:headEnd len="med" w="med" type="none"/>
            <a:tailEnd len="med" w="med" type="none"/>
          </a:ln>
        </p:spPr>
      </p:sp>
      <p:sp>
        <p:nvSpPr>
          <p:cNvPr id="353" name="Google Shape;353;p43"/>
          <p:cNvSpPr/>
          <p:nvPr/>
        </p:nvSpPr>
        <p:spPr>
          <a:xfrm>
            <a:off x="2576550" y="4807901"/>
            <a:ext cx="5541725" cy="90875"/>
          </a:xfrm>
          <a:custGeom>
            <a:rect b="b" l="l" r="r" t="t"/>
            <a:pathLst>
              <a:path extrusionOk="0" h="3635" w="221669">
                <a:moveTo>
                  <a:pt x="0" y="2293"/>
                </a:moveTo>
                <a:cubicBezTo>
                  <a:pt x="24507" y="-772"/>
                  <a:pt x="49384" y="3636"/>
                  <a:pt x="74082" y="3636"/>
                </a:cubicBezTo>
                <a:cubicBezTo>
                  <a:pt x="97397" y="3636"/>
                  <a:pt x="120678" y="1733"/>
                  <a:pt x="143941" y="181"/>
                </a:cubicBezTo>
                <a:cubicBezTo>
                  <a:pt x="154429" y="-519"/>
                  <a:pt x="164923" y="1484"/>
                  <a:pt x="175416" y="2101"/>
                </a:cubicBezTo>
                <a:cubicBezTo>
                  <a:pt x="190807" y="3007"/>
                  <a:pt x="206251" y="2101"/>
                  <a:pt x="221669" y="2101"/>
                </a:cubicBezTo>
              </a:path>
            </a:pathLst>
          </a:custGeom>
          <a:noFill/>
          <a:ln cap="flat" cmpd="sng" w="152400">
            <a:solidFill>
              <a:srgbClr val="CFE2F3"/>
            </a:solidFill>
            <a:prstDash val="solid"/>
            <a:round/>
            <a:headEnd len="med" w="med" type="none"/>
            <a:tailEnd len="med" w="med" type="none"/>
          </a:ln>
        </p:spPr>
      </p:sp>
      <p:sp>
        <p:nvSpPr>
          <p:cNvPr id="354" name="Google Shape;354;p43"/>
          <p:cNvSpPr/>
          <p:nvPr/>
        </p:nvSpPr>
        <p:spPr>
          <a:xfrm>
            <a:off x="2624525" y="4672750"/>
            <a:ext cx="388650" cy="206295"/>
          </a:xfrm>
          <a:custGeom>
            <a:rect b="b" l="l" r="r" t="t"/>
            <a:pathLst>
              <a:path extrusionOk="0" h="5758" w="15546">
                <a:moveTo>
                  <a:pt x="0" y="5758"/>
                </a:moveTo>
                <a:cubicBezTo>
                  <a:pt x="1940" y="584"/>
                  <a:pt x="10185" y="1340"/>
                  <a:pt x="15546" y="0"/>
                </a:cubicBezTo>
              </a:path>
            </a:pathLst>
          </a:custGeom>
          <a:noFill/>
          <a:ln cap="flat" cmpd="sng" w="152400">
            <a:solidFill>
              <a:srgbClr val="CFE2F3"/>
            </a:solidFill>
            <a:prstDash val="solid"/>
            <a:round/>
            <a:headEnd len="med" w="med" type="none"/>
            <a:tailEnd len="med" w="med" type="none"/>
          </a:ln>
        </p:spPr>
      </p:sp>
      <p:sp>
        <p:nvSpPr>
          <p:cNvPr id="355" name="Google Shape;355;p43"/>
          <p:cNvSpPr/>
          <p:nvPr/>
        </p:nvSpPr>
        <p:spPr>
          <a:xfrm>
            <a:off x="7622575" y="4652500"/>
            <a:ext cx="388650" cy="206295"/>
          </a:xfrm>
          <a:custGeom>
            <a:rect b="b" l="l" r="r" t="t"/>
            <a:pathLst>
              <a:path extrusionOk="0" h="5758" w="15546">
                <a:moveTo>
                  <a:pt x="0" y="5758"/>
                </a:moveTo>
                <a:cubicBezTo>
                  <a:pt x="1940" y="584"/>
                  <a:pt x="10185" y="1340"/>
                  <a:pt x="15546" y="0"/>
                </a:cubicBezTo>
              </a:path>
            </a:pathLst>
          </a:custGeom>
          <a:noFill/>
          <a:ln cap="flat" cmpd="sng" w="152400">
            <a:solidFill>
              <a:srgbClr val="CFE2F3"/>
            </a:solidFill>
            <a:prstDash val="solid"/>
            <a:round/>
            <a:headEnd len="med" w="med" type="none"/>
            <a:tailEnd len="med" w="med" type="none"/>
          </a:ln>
        </p:spPr>
      </p:sp>
      <p:sp>
        <p:nvSpPr>
          <p:cNvPr id="356" name="Google Shape;356;p43"/>
          <p:cNvSpPr/>
          <p:nvPr/>
        </p:nvSpPr>
        <p:spPr>
          <a:xfrm>
            <a:off x="8014525" y="3070750"/>
            <a:ext cx="153626" cy="1813157"/>
          </a:xfrm>
          <a:custGeom>
            <a:rect b="b" l="l" r="r" t="t"/>
            <a:pathLst>
              <a:path extrusionOk="0" h="74082" w="2187">
                <a:moveTo>
                  <a:pt x="768" y="0"/>
                </a:moveTo>
                <a:cubicBezTo>
                  <a:pt x="768" y="16122"/>
                  <a:pt x="-116" y="32308"/>
                  <a:pt x="1344" y="48364"/>
                </a:cubicBezTo>
                <a:cubicBezTo>
                  <a:pt x="1877" y="54229"/>
                  <a:pt x="1190" y="60178"/>
                  <a:pt x="1920" y="66021"/>
                </a:cubicBezTo>
                <a:cubicBezTo>
                  <a:pt x="2263" y="68762"/>
                  <a:pt x="2680" y="73412"/>
                  <a:pt x="0" y="74082"/>
                </a:cubicBezTo>
              </a:path>
            </a:pathLst>
          </a:custGeom>
          <a:noFill/>
          <a:ln cap="flat" cmpd="sng" w="152400">
            <a:solidFill>
              <a:srgbClr val="CFE2F3"/>
            </a:solidFill>
            <a:prstDash val="solid"/>
            <a:round/>
            <a:headEnd len="med" w="med" type="none"/>
            <a:tailEnd len="med" w="med" type="none"/>
          </a:ln>
        </p:spPr>
      </p:sp>
      <p:sp>
        <p:nvSpPr>
          <p:cNvPr id="357" name="Google Shape;357;p43"/>
          <p:cNvSpPr/>
          <p:nvPr/>
        </p:nvSpPr>
        <p:spPr>
          <a:xfrm>
            <a:off x="7513725" y="4745275"/>
            <a:ext cx="623750" cy="43175"/>
          </a:xfrm>
          <a:custGeom>
            <a:rect b="b" l="l" r="r" t="t"/>
            <a:pathLst>
              <a:path extrusionOk="0" h="1727" w="24950">
                <a:moveTo>
                  <a:pt x="24950" y="0"/>
                </a:moveTo>
                <a:cubicBezTo>
                  <a:pt x="16677" y="1029"/>
                  <a:pt x="8337" y="1727"/>
                  <a:pt x="0" y="1727"/>
                </a:cubicBezTo>
              </a:path>
            </a:pathLst>
          </a:custGeom>
          <a:noFill/>
          <a:ln cap="flat" cmpd="sng" w="152400">
            <a:solidFill>
              <a:srgbClr val="CFE2F3"/>
            </a:solidFill>
            <a:prstDash val="solid"/>
            <a:round/>
            <a:headEnd len="med" w="med" type="none"/>
            <a:tailEnd len="med" w="med" type="none"/>
          </a:ln>
        </p:spPr>
      </p:sp>
      <p:sp>
        <p:nvSpPr>
          <p:cNvPr id="358" name="Google Shape;358;p43"/>
          <p:cNvSpPr/>
          <p:nvPr/>
        </p:nvSpPr>
        <p:spPr>
          <a:xfrm>
            <a:off x="7878200" y="3143169"/>
            <a:ext cx="201525" cy="44725"/>
          </a:xfrm>
          <a:custGeom>
            <a:rect b="b" l="l" r="r" t="t"/>
            <a:pathLst>
              <a:path extrusionOk="0" h="1789" w="8061">
                <a:moveTo>
                  <a:pt x="0" y="1789"/>
                </a:moveTo>
                <a:cubicBezTo>
                  <a:pt x="2171" y="160"/>
                  <a:pt x="5633" y="-577"/>
                  <a:pt x="8061" y="637"/>
                </a:cubicBezTo>
              </a:path>
            </a:pathLst>
          </a:custGeom>
          <a:noFill/>
          <a:ln cap="flat" cmpd="sng" w="152400">
            <a:solidFill>
              <a:srgbClr val="CFE2F3"/>
            </a:solidFill>
            <a:prstDash val="solid"/>
            <a:round/>
            <a:headEnd len="med" w="med" type="none"/>
            <a:tailEnd len="med" w="med" type="none"/>
          </a:ln>
        </p:spPr>
      </p:sp>
      <p:sp>
        <p:nvSpPr>
          <p:cNvPr id="359" name="Google Shape;359;p43"/>
          <p:cNvSpPr/>
          <p:nvPr/>
        </p:nvSpPr>
        <p:spPr>
          <a:xfrm>
            <a:off x="4813750" y="3735325"/>
            <a:ext cx="460625" cy="211125"/>
          </a:xfrm>
          <a:custGeom>
            <a:rect b="b" l="l" r="r" t="t"/>
            <a:pathLst>
              <a:path extrusionOk="0" h="8445" w="18425">
                <a:moveTo>
                  <a:pt x="18425" y="0"/>
                </a:moveTo>
                <a:cubicBezTo>
                  <a:pt x="13648" y="4777"/>
                  <a:pt x="6554" y="6806"/>
                  <a:pt x="0" y="8445"/>
                </a:cubicBezTo>
              </a:path>
            </a:pathLst>
          </a:custGeom>
          <a:noFill/>
          <a:ln cap="flat" cmpd="sng" w="114300">
            <a:solidFill>
              <a:srgbClr val="CFE2F3"/>
            </a:solidFill>
            <a:prstDash val="solid"/>
            <a:round/>
            <a:headEnd len="med" w="med" type="none"/>
            <a:tailEnd len="med" w="med" type="none"/>
          </a:ln>
        </p:spPr>
      </p:sp>
      <p:sp>
        <p:nvSpPr>
          <p:cNvPr id="360" name="Google Shape;360;p43"/>
          <p:cNvSpPr/>
          <p:nvPr/>
        </p:nvSpPr>
        <p:spPr>
          <a:xfrm>
            <a:off x="2624525" y="3795175"/>
            <a:ext cx="2667725" cy="1165925"/>
          </a:xfrm>
          <a:custGeom>
            <a:rect b="b" l="l" r="r" t="t"/>
            <a:pathLst>
              <a:path extrusionOk="0" h="46637" w="106709">
                <a:moveTo>
                  <a:pt x="106709" y="0"/>
                </a:moveTo>
                <a:cubicBezTo>
                  <a:pt x="105847" y="3449"/>
                  <a:pt x="100902" y="4352"/>
                  <a:pt x="97497" y="5374"/>
                </a:cubicBezTo>
                <a:cubicBezTo>
                  <a:pt x="92303" y="6933"/>
                  <a:pt x="87287" y="9033"/>
                  <a:pt x="82143" y="10748"/>
                </a:cubicBezTo>
                <a:cubicBezTo>
                  <a:pt x="72527" y="13955"/>
                  <a:pt x="62574" y="16194"/>
                  <a:pt x="53163" y="19960"/>
                </a:cubicBezTo>
                <a:cubicBezTo>
                  <a:pt x="49007" y="21623"/>
                  <a:pt x="46051" y="26068"/>
                  <a:pt x="41647" y="26869"/>
                </a:cubicBezTo>
                <a:cubicBezTo>
                  <a:pt x="26528" y="29619"/>
                  <a:pt x="3732" y="31730"/>
                  <a:pt x="0" y="46637"/>
                </a:cubicBezTo>
              </a:path>
            </a:pathLst>
          </a:custGeom>
          <a:noFill/>
          <a:ln cap="flat" cmpd="sng" w="152400">
            <a:solidFill>
              <a:srgbClr val="CFE2F3"/>
            </a:solidFill>
            <a:prstDash val="solid"/>
            <a:round/>
            <a:headEnd len="med" w="med" type="none"/>
            <a:tailEnd len="med" w="med" type="none"/>
          </a:ln>
        </p:spPr>
      </p:sp>
      <p:sp>
        <p:nvSpPr>
          <p:cNvPr id="361" name="Google Shape;361;p43"/>
          <p:cNvSpPr/>
          <p:nvPr/>
        </p:nvSpPr>
        <p:spPr>
          <a:xfrm>
            <a:off x="2557350" y="4579725"/>
            <a:ext cx="316675" cy="307075"/>
          </a:xfrm>
          <a:custGeom>
            <a:rect b="b" l="l" r="r" t="t"/>
            <a:pathLst>
              <a:path extrusionOk="0" h="12283" w="12667">
                <a:moveTo>
                  <a:pt x="12667" y="0"/>
                </a:moveTo>
                <a:cubicBezTo>
                  <a:pt x="8508" y="4159"/>
                  <a:pt x="0" y="6402"/>
                  <a:pt x="0" y="12283"/>
                </a:cubicBezTo>
              </a:path>
            </a:pathLst>
          </a:custGeom>
          <a:noFill/>
          <a:ln cap="flat" cmpd="sng" w="76200">
            <a:solidFill>
              <a:srgbClr val="CFE2F3"/>
            </a:solidFill>
            <a:prstDash val="solid"/>
            <a:round/>
            <a:headEnd len="med" w="med" type="none"/>
            <a:tailEnd len="med" w="med" type="none"/>
          </a:ln>
        </p:spPr>
      </p:sp>
      <p:sp>
        <p:nvSpPr>
          <p:cNvPr id="362" name="Google Shape;362;p43"/>
          <p:cNvSpPr/>
          <p:nvPr/>
        </p:nvSpPr>
        <p:spPr>
          <a:xfrm>
            <a:off x="4510400" y="4062363"/>
            <a:ext cx="316675" cy="307075"/>
          </a:xfrm>
          <a:custGeom>
            <a:rect b="b" l="l" r="r" t="t"/>
            <a:pathLst>
              <a:path extrusionOk="0" h="12283" w="12667">
                <a:moveTo>
                  <a:pt x="12667" y="0"/>
                </a:moveTo>
                <a:cubicBezTo>
                  <a:pt x="8508" y="4159"/>
                  <a:pt x="0" y="6402"/>
                  <a:pt x="0" y="12283"/>
                </a:cubicBezTo>
              </a:path>
            </a:pathLst>
          </a:custGeom>
          <a:noFill/>
          <a:ln cap="flat" cmpd="sng" w="76200">
            <a:solidFill>
              <a:srgbClr val="CFE2F3"/>
            </a:solidFill>
            <a:prstDash val="solid"/>
            <a:round/>
            <a:headEnd len="med" w="med" type="none"/>
            <a:tailEnd len="med" w="med" type="none"/>
          </a:ln>
        </p:spPr>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44"/>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Feature 4: Beach</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p:txBody>
      </p:sp>
      <p:sp>
        <p:nvSpPr>
          <p:cNvPr id="368" name="Google Shape;368;p44"/>
          <p:cNvSpPr txBox="1"/>
          <p:nvPr>
            <p:ph idx="4294967295" type="title"/>
          </p:nvPr>
        </p:nvSpPr>
        <p:spPr>
          <a:xfrm>
            <a:off x="452375" y="788175"/>
            <a:ext cx="6263100" cy="97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1800">
                <a:latin typeface="Montserrat"/>
                <a:ea typeface="Montserrat"/>
                <a:cs typeface="Montserrat"/>
                <a:sym typeface="Montserrat"/>
              </a:rPr>
              <a:t>Question: </a:t>
            </a:r>
            <a:endParaRPr b="1" sz="1800">
              <a:latin typeface="Montserrat"/>
              <a:ea typeface="Montserrat"/>
              <a:cs typeface="Montserrat"/>
              <a:sym typeface="Montserrat"/>
            </a:endParaRPr>
          </a:p>
          <a:p>
            <a:pPr indent="0" lvl="0" marL="0" rtl="0" algn="l">
              <a:spcBef>
                <a:spcPts val="0"/>
              </a:spcBef>
              <a:spcAft>
                <a:spcPts val="0"/>
              </a:spcAft>
              <a:buSzPts val="990"/>
              <a:buNone/>
            </a:pPr>
            <a:r>
              <a:rPr lang="en" sz="1800">
                <a:latin typeface="Montserrat"/>
                <a:ea typeface="Montserrat"/>
                <a:cs typeface="Montserrat"/>
                <a:sym typeface="Montserrat"/>
              </a:rPr>
              <a:t>What can we find on the beach in Rockaway?</a:t>
            </a:r>
            <a:endParaRPr sz="1800">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8"/>
          <p:cNvSpPr txBox="1"/>
          <p:nvPr>
            <p:ph idx="4294967295" type="subTitle"/>
          </p:nvPr>
        </p:nvSpPr>
        <p:spPr>
          <a:xfrm>
            <a:off x="815525" y="986600"/>
            <a:ext cx="3938700" cy="3538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lt1"/>
              </a:buClr>
              <a:buSzPts val="1400"/>
              <a:buFont typeface="Montserrat"/>
              <a:buChar char="●"/>
            </a:pPr>
            <a:r>
              <a:rPr b="1" lang="en" sz="1400">
                <a:solidFill>
                  <a:schemeClr val="lt1"/>
                </a:solidFill>
                <a:latin typeface="Montserrat"/>
                <a:ea typeface="Montserrat"/>
                <a:cs typeface="Montserrat"/>
                <a:sym typeface="Montserrat"/>
              </a:rPr>
              <a:t>Ecosystem: </a:t>
            </a:r>
            <a:r>
              <a:rPr lang="en" sz="1400">
                <a:solidFill>
                  <a:schemeClr val="lt1"/>
                </a:solidFill>
                <a:latin typeface="Montserrat"/>
                <a:ea typeface="Montserrat"/>
                <a:cs typeface="Montserrat"/>
                <a:sym typeface="Montserrat"/>
              </a:rPr>
              <a:t>a community of living things and their physical environment interacting with each other.</a:t>
            </a:r>
            <a:endParaRPr sz="1400">
              <a:solidFill>
                <a:schemeClr val="lt1"/>
              </a:solidFill>
              <a:latin typeface="Montserrat"/>
              <a:ea typeface="Montserrat"/>
              <a:cs typeface="Montserrat"/>
              <a:sym typeface="Montserrat"/>
            </a:endParaRPr>
          </a:p>
          <a:p>
            <a:pPr indent="-317500" lvl="0" marL="457200" rtl="0" algn="l">
              <a:spcBef>
                <a:spcPts val="0"/>
              </a:spcBef>
              <a:spcAft>
                <a:spcPts val="0"/>
              </a:spcAft>
              <a:buClr>
                <a:schemeClr val="lt1"/>
              </a:buClr>
              <a:buSzPts val="1400"/>
              <a:buFont typeface="Montserrat"/>
              <a:buChar char="●"/>
            </a:pPr>
            <a:r>
              <a:rPr b="1" lang="en" sz="1400">
                <a:solidFill>
                  <a:schemeClr val="lt1"/>
                </a:solidFill>
                <a:latin typeface="Montserrat"/>
                <a:ea typeface="Montserrat"/>
                <a:cs typeface="Montserrat"/>
                <a:sym typeface="Montserrat"/>
              </a:rPr>
              <a:t>Climate change: </a:t>
            </a:r>
            <a:r>
              <a:rPr lang="en" sz="1400">
                <a:solidFill>
                  <a:schemeClr val="lt1"/>
                </a:solidFill>
                <a:latin typeface="Montserrat"/>
                <a:ea typeface="Montserrat"/>
                <a:cs typeface="Montserrat"/>
                <a:sym typeface="Montserrat"/>
              </a:rPr>
              <a:t>change in the average conditions in a place over time (temperatures, weather patterns, etc.). Long-term climate change is caused by human activity.</a:t>
            </a:r>
            <a:endParaRPr sz="1400">
              <a:solidFill>
                <a:schemeClr val="lt1"/>
              </a:solidFill>
              <a:latin typeface="Montserrat"/>
              <a:ea typeface="Montserrat"/>
              <a:cs typeface="Montserrat"/>
              <a:sym typeface="Montserrat"/>
            </a:endParaRPr>
          </a:p>
          <a:p>
            <a:pPr indent="0" lvl="0" marL="0" rtl="0" algn="l">
              <a:spcBef>
                <a:spcPts val="1200"/>
              </a:spcBef>
              <a:spcAft>
                <a:spcPts val="0"/>
              </a:spcAft>
              <a:buNone/>
            </a:pPr>
            <a:r>
              <a:t/>
            </a:r>
            <a:endParaRPr sz="1400">
              <a:solidFill>
                <a:schemeClr val="lt1"/>
              </a:solidFill>
              <a:latin typeface="Montserrat"/>
              <a:ea typeface="Montserrat"/>
              <a:cs typeface="Montserrat"/>
              <a:sym typeface="Montserrat"/>
            </a:endParaRPr>
          </a:p>
          <a:p>
            <a:pPr indent="0" lvl="0" marL="457200" rtl="0" algn="l">
              <a:spcBef>
                <a:spcPts val="1200"/>
              </a:spcBef>
              <a:spcAft>
                <a:spcPts val="0"/>
              </a:spcAft>
              <a:buNone/>
            </a:pPr>
            <a:r>
              <a:t/>
            </a:r>
            <a:endParaRPr sz="1400">
              <a:solidFill>
                <a:schemeClr val="lt1"/>
              </a:solidFill>
              <a:latin typeface="Montserrat"/>
              <a:ea typeface="Montserrat"/>
              <a:cs typeface="Montserrat"/>
              <a:sym typeface="Montserrat"/>
            </a:endParaRPr>
          </a:p>
          <a:p>
            <a:pPr indent="0" lvl="0" marL="457200" rtl="0" algn="l">
              <a:spcBef>
                <a:spcPts val="1200"/>
              </a:spcBef>
              <a:spcAft>
                <a:spcPts val="0"/>
              </a:spcAft>
              <a:buNone/>
            </a:pPr>
            <a:r>
              <a:t/>
            </a:r>
            <a:endParaRPr b="1" sz="1400">
              <a:solidFill>
                <a:schemeClr val="lt1"/>
              </a:solidFill>
              <a:latin typeface="Montserrat"/>
              <a:ea typeface="Montserrat"/>
              <a:cs typeface="Montserrat"/>
              <a:sym typeface="Montserrat"/>
            </a:endParaRPr>
          </a:p>
          <a:p>
            <a:pPr indent="0" lvl="0" marL="457200" rtl="0" algn="l">
              <a:spcBef>
                <a:spcPts val="1200"/>
              </a:spcBef>
              <a:spcAft>
                <a:spcPts val="0"/>
              </a:spcAft>
              <a:buNone/>
            </a:pPr>
            <a:r>
              <a:t/>
            </a:r>
            <a:endParaRPr b="1" sz="1400">
              <a:solidFill>
                <a:schemeClr val="lt1"/>
              </a:solidFill>
              <a:latin typeface="Montserrat"/>
              <a:ea typeface="Montserrat"/>
              <a:cs typeface="Montserrat"/>
              <a:sym typeface="Montserrat"/>
            </a:endParaRPr>
          </a:p>
          <a:p>
            <a:pPr indent="0" lvl="0" marL="0" rtl="0" algn="l">
              <a:spcBef>
                <a:spcPts val="1200"/>
              </a:spcBef>
              <a:spcAft>
                <a:spcPts val="1200"/>
              </a:spcAft>
              <a:buNone/>
            </a:pPr>
            <a:r>
              <a:t/>
            </a:r>
            <a:endParaRPr sz="1400">
              <a:solidFill>
                <a:schemeClr val="lt1"/>
              </a:solidFill>
              <a:latin typeface="Montserrat"/>
              <a:ea typeface="Montserrat"/>
              <a:cs typeface="Montserrat"/>
              <a:sym typeface="Montserrat"/>
            </a:endParaRPr>
          </a:p>
        </p:txBody>
      </p:sp>
      <p:sp>
        <p:nvSpPr>
          <p:cNvPr id="80" name="Google Shape;80;p18"/>
          <p:cNvSpPr txBox="1"/>
          <p:nvPr/>
        </p:nvSpPr>
        <p:spPr>
          <a:xfrm>
            <a:off x="911700" y="300225"/>
            <a:ext cx="7558800" cy="631200"/>
          </a:xfrm>
          <a:prstGeom prst="rect">
            <a:avLst/>
          </a:prstGeom>
          <a:noFill/>
          <a:ln>
            <a:noFill/>
          </a:ln>
        </p:spPr>
        <p:txBody>
          <a:bodyPr anchorCtr="0" anchor="t" bIns="91425" lIns="91425" spcFirstLastPara="1" rIns="91425" wrap="square" tIns="91425">
            <a:spAutoFit/>
          </a:bodyPr>
          <a:lstStyle/>
          <a:p>
            <a:pPr indent="0" lvl="0" marL="12700" marR="76200" rtl="0" algn="ctr">
              <a:lnSpc>
                <a:spcPct val="100000"/>
              </a:lnSpc>
              <a:spcBef>
                <a:spcPts val="100"/>
              </a:spcBef>
              <a:spcAft>
                <a:spcPts val="0"/>
              </a:spcAft>
              <a:buNone/>
            </a:pPr>
            <a:r>
              <a:rPr b="1" lang="en" sz="2900">
                <a:solidFill>
                  <a:srgbClr val="FFFFFF"/>
                </a:solidFill>
                <a:latin typeface="Montserrat"/>
                <a:ea typeface="Montserrat"/>
                <a:cs typeface="Montserrat"/>
                <a:sym typeface="Montserrat"/>
              </a:rPr>
              <a:t>Key Terms</a:t>
            </a:r>
            <a:endParaRPr b="1" sz="2900">
              <a:solidFill>
                <a:srgbClr val="FFFFFF"/>
              </a:solidFill>
              <a:latin typeface="Montserrat"/>
              <a:ea typeface="Montserrat"/>
              <a:cs typeface="Montserrat"/>
              <a:sym typeface="Montserrat"/>
            </a:endParaRPr>
          </a:p>
        </p:txBody>
      </p:sp>
      <p:sp>
        <p:nvSpPr>
          <p:cNvPr id="81" name="Google Shape;81;p18"/>
          <p:cNvSpPr/>
          <p:nvPr/>
        </p:nvSpPr>
        <p:spPr>
          <a:xfrm>
            <a:off x="3117125" y="350275"/>
            <a:ext cx="443100" cy="464700"/>
          </a:xfrm>
          <a:prstGeom prst="star5">
            <a:avLst>
              <a:gd fmla="val 19098" name="adj"/>
              <a:gd fmla="val 105146" name="hf"/>
              <a:gd fmla="val 110557" name="vf"/>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 name="Google Shape;82;p18"/>
          <p:cNvSpPr/>
          <p:nvPr/>
        </p:nvSpPr>
        <p:spPr>
          <a:xfrm>
            <a:off x="5750350" y="383475"/>
            <a:ext cx="443100" cy="464700"/>
          </a:xfrm>
          <a:prstGeom prst="star5">
            <a:avLst>
              <a:gd fmla="val 19098" name="adj"/>
              <a:gd fmla="val 105146" name="hf"/>
              <a:gd fmla="val 110557" name="vf"/>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45"/>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Feature 4: Beach</a:t>
            </a:r>
            <a:endParaRPr b="1">
              <a:latin typeface="Montserrat"/>
              <a:ea typeface="Montserrat"/>
              <a:cs typeface="Montserrat"/>
              <a:sym typeface="Montserrat"/>
            </a:endParaRPr>
          </a:p>
        </p:txBody>
      </p:sp>
      <p:sp>
        <p:nvSpPr>
          <p:cNvPr id="374" name="Google Shape;374;p45"/>
          <p:cNvSpPr txBox="1"/>
          <p:nvPr>
            <p:ph idx="4294967295" type="title"/>
          </p:nvPr>
        </p:nvSpPr>
        <p:spPr>
          <a:xfrm>
            <a:off x="452375" y="788175"/>
            <a:ext cx="2650500" cy="215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1800">
                <a:latin typeface="Montserrat"/>
                <a:ea typeface="Montserrat"/>
                <a:cs typeface="Montserrat"/>
                <a:sym typeface="Montserrat"/>
              </a:rPr>
              <a:t>Question: </a:t>
            </a:r>
            <a:endParaRPr b="1" sz="1800">
              <a:latin typeface="Montserrat"/>
              <a:ea typeface="Montserrat"/>
              <a:cs typeface="Montserrat"/>
              <a:sym typeface="Montserrat"/>
            </a:endParaRPr>
          </a:p>
          <a:p>
            <a:pPr indent="0" lvl="0" marL="0" rtl="0" algn="l">
              <a:spcBef>
                <a:spcPts val="0"/>
              </a:spcBef>
              <a:spcAft>
                <a:spcPts val="0"/>
              </a:spcAft>
              <a:buSzPts val="990"/>
              <a:buNone/>
            </a:pPr>
            <a:r>
              <a:rPr lang="en" sz="1800">
                <a:latin typeface="Montserrat"/>
                <a:ea typeface="Montserrat"/>
                <a:cs typeface="Montserrat"/>
                <a:sym typeface="Montserrat"/>
              </a:rPr>
              <a:t>What can we find on the beach in Rockaway?</a:t>
            </a:r>
            <a:endParaRPr sz="1800">
              <a:latin typeface="Montserrat"/>
              <a:ea typeface="Montserrat"/>
              <a:cs typeface="Montserrat"/>
              <a:sym typeface="Montserrat"/>
            </a:endParaRPr>
          </a:p>
        </p:txBody>
      </p:sp>
      <p:sp>
        <p:nvSpPr>
          <p:cNvPr id="375" name="Google Shape;375;p45"/>
          <p:cNvSpPr/>
          <p:nvPr/>
        </p:nvSpPr>
        <p:spPr>
          <a:xfrm flipH="1">
            <a:off x="3567400" y="1015200"/>
            <a:ext cx="3195900" cy="1974300"/>
          </a:xfrm>
          <a:prstGeom prst="wedgeRoundRectCallout">
            <a:avLst>
              <a:gd fmla="val -31905" name="adj1"/>
              <a:gd fmla="val 66291"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6" name="Google Shape;376;p45"/>
          <p:cNvSpPr txBox="1"/>
          <p:nvPr/>
        </p:nvSpPr>
        <p:spPr>
          <a:xfrm flipH="1">
            <a:off x="3639100" y="1195650"/>
            <a:ext cx="3052500" cy="137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ontserrat"/>
                <a:ea typeface="Montserrat"/>
                <a:cs typeface="Montserrat"/>
                <a:sym typeface="Montserrat"/>
              </a:rPr>
              <a:t>Playgrounds, outdoor activities, concessions, surfers, a boardwalk, plants, animals…What else have you seen?</a:t>
            </a:r>
            <a:endParaRPr b="1" sz="1800">
              <a:solidFill>
                <a:schemeClr val="dk1"/>
              </a:solidFill>
              <a:latin typeface="Montserrat"/>
              <a:ea typeface="Montserrat"/>
              <a:cs typeface="Montserrat"/>
              <a:sym typeface="Montserrat"/>
            </a:endParaRPr>
          </a:p>
        </p:txBody>
      </p:sp>
      <p:pic>
        <p:nvPicPr>
          <p:cNvPr id="377" name="Google Shape;377;p45"/>
          <p:cNvPicPr preferRelativeResize="0"/>
          <p:nvPr/>
        </p:nvPicPr>
        <p:blipFill>
          <a:blip r:embed="rId3">
            <a:alphaModFix/>
          </a:blip>
          <a:stretch>
            <a:fillRect/>
          </a:stretch>
        </p:blipFill>
        <p:spPr>
          <a:xfrm>
            <a:off x="6566975" y="2828675"/>
            <a:ext cx="2265325" cy="22653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46"/>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Feature 4: Beach</a:t>
            </a:r>
            <a:endParaRPr b="1">
              <a:latin typeface="Montserrat"/>
              <a:ea typeface="Montserrat"/>
              <a:cs typeface="Montserrat"/>
              <a:sym typeface="Montserrat"/>
            </a:endParaRPr>
          </a:p>
        </p:txBody>
      </p:sp>
      <p:sp>
        <p:nvSpPr>
          <p:cNvPr id="383" name="Google Shape;383;p46"/>
          <p:cNvSpPr txBox="1"/>
          <p:nvPr>
            <p:ph idx="4294967295" type="title"/>
          </p:nvPr>
        </p:nvSpPr>
        <p:spPr>
          <a:xfrm>
            <a:off x="-1985600" y="940575"/>
            <a:ext cx="1761900" cy="3637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t/>
            </a:r>
            <a:endParaRPr sz="1420">
              <a:latin typeface="Montserrat"/>
              <a:ea typeface="Montserrat"/>
              <a:cs typeface="Montserrat"/>
              <a:sym typeface="Montserrat"/>
            </a:endParaRPr>
          </a:p>
        </p:txBody>
      </p:sp>
      <p:pic>
        <p:nvPicPr>
          <p:cNvPr id="384" name="Google Shape;384;p46"/>
          <p:cNvPicPr preferRelativeResize="0"/>
          <p:nvPr/>
        </p:nvPicPr>
        <p:blipFill>
          <a:blip r:embed="rId3">
            <a:alphaModFix/>
          </a:blip>
          <a:stretch>
            <a:fillRect/>
          </a:stretch>
        </p:blipFill>
        <p:spPr>
          <a:xfrm>
            <a:off x="311700" y="940575"/>
            <a:ext cx="6765604" cy="3805652"/>
          </a:xfrm>
          <a:prstGeom prst="rect">
            <a:avLst/>
          </a:prstGeom>
          <a:noFill/>
          <a:ln>
            <a:noFill/>
          </a:ln>
        </p:spPr>
      </p:pic>
      <p:sp>
        <p:nvSpPr>
          <p:cNvPr id="385" name="Google Shape;385;p46"/>
          <p:cNvSpPr/>
          <p:nvPr/>
        </p:nvSpPr>
        <p:spPr>
          <a:xfrm flipH="1">
            <a:off x="6368625" y="515250"/>
            <a:ext cx="2703300" cy="2474700"/>
          </a:xfrm>
          <a:prstGeom prst="wedgeRoundRectCallout">
            <a:avLst>
              <a:gd fmla="val -5872" name="adj1"/>
              <a:gd fmla="val 69057"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6" name="Google Shape;386;p46"/>
          <p:cNvSpPr txBox="1"/>
          <p:nvPr/>
        </p:nvSpPr>
        <p:spPr>
          <a:xfrm flipH="1">
            <a:off x="6538400" y="572975"/>
            <a:ext cx="2557500" cy="89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ontserrat"/>
                <a:ea typeface="Montserrat"/>
                <a:cs typeface="Montserrat"/>
                <a:sym typeface="Montserrat"/>
              </a:rPr>
              <a:t>Rockaway Beach features a boardwalk with bike lanes, several concessions stands, and food vendors. Have you been there?</a:t>
            </a:r>
            <a:endParaRPr b="1" sz="18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sz="1800">
              <a:solidFill>
                <a:schemeClr val="dk1"/>
              </a:solidFill>
              <a:latin typeface="Montserrat"/>
              <a:ea typeface="Montserrat"/>
              <a:cs typeface="Montserrat"/>
              <a:sym typeface="Montserrat"/>
            </a:endParaRPr>
          </a:p>
        </p:txBody>
      </p:sp>
      <p:pic>
        <p:nvPicPr>
          <p:cNvPr id="387" name="Google Shape;387;p46"/>
          <p:cNvPicPr preferRelativeResize="0"/>
          <p:nvPr/>
        </p:nvPicPr>
        <p:blipFill>
          <a:blip r:embed="rId4">
            <a:alphaModFix/>
          </a:blip>
          <a:stretch>
            <a:fillRect/>
          </a:stretch>
        </p:blipFill>
        <p:spPr>
          <a:xfrm>
            <a:off x="6566975" y="2828675"/>
            <a:ext cx="2265325" cy="22653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47"/>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Feature 4: Beach</a:t>
            </a:r>
            <a:endParaRPr b="1">
              <a:latin typeface="Montserrat"/>
              <a:ea typeface="Montserrat"/>
              <a:cs typeface="Montserrat"/>
              <a:sym typeface="Montserrat"/>
            </a:endParaRPr>
          </a:p>
        </p:txBody>
      </p:sp>
      <p:sp>
        <p:nvSpPr>
          <p:cNvPr id="393" name="Google Shape;393;p47"/>
          <p:cNvSpPr txBox="1"/>
          <p:nvPr>
            <p:ph idx="4294967295" type="title"/>
          </p:nvPr>
        </p:nvSpPr>
        <p:spPr>
          <a:xfrm>
            <a:off x="311700" y="940575"/>
            <a:ext cx="1761900" cy="3637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1420">
                <a:latin typeface="Montserrat"/>
                <a:ea typeface="Montserrat"/>
                <a:cs typeface="Montserrat"/>
                <a:sym typeface="Montserrat"/>
              </a:rPr>
              <a:t>Add the beach to your map of Rockaway.</a:t>
            </a:r>
            <a:endParaRPr sz="1420">
              <a:latin typeface="Montserrat"/>
              <a:ea typeface="Montserrat"/>
              <a:cs typeface="Montserrat"/>
              <a:sym typeface="Montserrat"/>
            </a:endParaRPr>
          </a:p>
          <a:p>
            <a:pPr indent="0" lvl="0" marL="0" rtl="0" algn="l">
              <a:spcBef>
                <a:spcPts val="0"/>
              </a:spcBef>
              <a:spcAft>
                <a:spcPts val="0"/>
              </a:spcAft>
              <a:buSzPts val="990"/>
              <a:buNone/>
            </a:pPr>
            <a:r>
              <a:t/>
            </a:r>
            <a:endParaRPr sz="1420">
              <a:latin typeface="Montserrat"/>
              <a:ea typeface="Montserrat"/>
              <a:cs typeface="Montserrat"/>
              <a:sym typeface="Montserrat"/>
            </a:endParaRPr>
          </a:p>
          <a:p>
            <a:pPr indent="0" lvl="0" marL="0" rtl="0" algn="l">
              <a:spcBef>
                <a:spcPts val="0"/>
              </a:spcBef>
              <a:spcAft>
                <a:spcPts val="0"/>
              </a:spcAft>
              <a:buSzPts val="990"/>
              <a:buNone/>
            </a:pPr>
            <a:r>
              <a:rPr i="1" lang="en" sz="1420">
                <a:latin typeface="Montserrat"/>
                <a:ea typeface="Montserrat"/>
                <a:cs typeface="Montserrat"/>
                <a:sym typeface="Montserrat"/>
              </a:rPr>
              <a:t>Can you add the boardwalk? What other features do you want to include? </a:t>
            </a:r>
            <a:endParaRPr sz="1420">
              <a:latin typeface="Montserrat"/>
              <a:ea typeface="Montserrat"/>
              <a:cs typeface="Montserrat"/>
              <a:sym typeface="Montserrat"/>
            </a:endParaRPr>
          </a:p>
        </p:txBody>
      </p:sp>
      <p:grpSp>
        <p:nvGrpSpPr>
          <p:cNvPr id="394" name="Google Shape;394;p47"/>
          <p:cNvGrpSpPr/>
          <p:nvPr/>
        </p:nvGrpSpPr>
        <p:grpSpPr>
          <a:xfrm>
            <a:off x="2238275" y="827451"/>
            <a:ext cx="6033175" cy="4095775"/>
            <a:chOff x="2238275" y="827451"/>
            <a:chExt cx="6033175" cy="4095775"/>
          </a:xfrm>
        </p:grpSpPr>
        <p:pic>
          <p:nvPicPr>
            <p:cNvPr id="395" name="Google Shape;395;p47"/>
            <p:cNvPicPr preferRelativeResize="0"/>
            <p:nvPr/>
          </p:nvPicPr>
          <p:blipFill rotWithShape="1">
            <a:blip r:embed="rId3">
              <a:alphaModFix/>
            </a:blip>
            <a:srcRect b="0" l="12141" r="0" t="0"/>
            <a:stretch/>
          </p:blipFill>
          <p:spPr>
            <a:xfrm rot="-5400000">
              <a:off x="3206975" y="-141249"/>
              <a:ext cx="4095775" cy="6033175"/>
            </a:xfrm>
            <a:prstGeom prst="rect">
              <a:avLst/>
            </a:prstGeom>
            <a:noFill/>
            <a:ln>
              <a:noFill/>
            </a:ln>
          </p:spPr>
        </p:pic>
        <p:sp>
          <p:nvSpPr>
            <p:cNvPr id="396" name="Google Shape;396;p47"/>
            <p:cNvSpPr/>
            <p:nvPr/>
          </p:nvSpPr>
          <p:spPr>
            <a:xfrm>
              <a:off x="2401025" y="1189500"/>
              <a:ext cx="1299600" cy="616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397" name="Google Shape;397;p47"/>
          <p:cNvGrpSpPr/>
          <p:nvPr/>
        </p:nvGrpSpPr>
        <p:grpSpPr>
          <a:xfrm>
            <a:off x="2566950" y="2922052"/>
            <a:ext cx="5700075" cy="1928773"/>
            <a:chOff x="2566950" y="2922052"/>
            <a:chExt cx="5700075" cy="1928773"/>
          </a:xfrm>
        </p:grpSpPr>
        <p:sp>
          <p:nvSpPr>
            <p:cNvPr id="398" name="Google Shape;398;p47"/>
            <p:cNvSpPr/>
            <p:nvPr/>
          </p:nvSpPr>
          <p:spPr>
            <a:xfrm>
              <a:off x="2566950" y="3459400"/>
              <a:ext cx="3301050" cy="1391425"/>
            </a:xfrm>
            <a:custGeom>
              <a:rect b="b" l="l" r="r" t="t"/>
              <a:pathLst>
                <a:path extrusionOk="0" h="55657" w="132042">
                  <a:moveTo>
                    <a:pt x="0" y="55657"/>
                  </a:moveTo>
                  <a:cubicBezTo>
                    <a:pt x="10480" y="45177"/>
                    <a:pt x="25340" y="39572"/>
                    <a:pt x="39536" y="35313"/>
                  </a:cubicBezTo>
                  <a:cubicBezTo>
                    <a:pt x="42294" y="34486"/>
                    <a:pt x="45441" y="36032"/>
                    <a:pt x="48172" y="35121"/>
                  </a:cubicBezTo>
                  <a:cubicBezTo>
                    <a:pt x="54778" y="32918"/>
                    <a:pt x="62083" y="31877"/>
                    <a:pt x="67748" y="27828"/>
                  </a:cubicBezTo>
                  <a:cubicBezTo>
                    <a:pt x="69334" y="26694"/>
                    <a:pt x="69894" y="24381"/>
                    <a:pt x="71587" y="23414"/>
                  </a:cubicBezTo>
                  <a:cubicBezTo>
                    <a:pt x="74318" y="21854"/>
                    <a:pt x="78260" y="24206"/>
                    <a:pt x="80991" y="22646"/>
                  </a:cubicBezTo>
                  <a:cubicBezTo>
                    <a:pt x="90928" y="16968"/>
                    <a:pt x="101801" y="12973"/>
                    <a:pt x="111507" y="6909"/>
                  </a:cubicBezTo>
                  <a:cubicBezTo>
                    <a:pt x="115562" y="4376"/>
                    <a:pt x="119919" y="2119"/>
                    <a:pt x="124557" y="959"/>
                  </a:cubicBezTo>
                  <a:cubicBezTo>
                    <a:pt x="126997" y="349"/>
                    <a:pt x="130028" y="1508"/>
                    <a:pt x="132042" y="0"/>
                  </a:cubicBezTo>
                </a:path>
              </a:pathLst>
            </a:custGeom>
            <a:noFill/>
            <a:ln cap="flat" cmpd="sng" w="38100">
              <a:solidFill>
                <a:srgbClr val="FFE599"/>
              </a:solidFill>
              <a:prstDash val="solid"/>
              <a:round/>
              <a:headEnd len="med" w="med" type="none"/>
              <a:tailEnd len="med" w="med" type="none"/>
            </a:ln>
          </p:spPr>
        </p:sp>
        <p:sp>
          <p:nvSpPr>
            <p:cNvPr id="399" name="Google Shape;399;p47"/>
            <p:cNvSpPr/>
            <p:nvPr/>
          </p:nvSpPr>
          <p:spPr>
            <a:xfrm>
              <a:off x="5963975" y="3142725"/>
              <a:ext cx="940400" cy="263875"/>
            </a:xfrm>
            <a:custGeom>
              <a:rect b="b" l="l" r="r" t="t"/>
              <a:pathLst>
                <a:path extrusionOk="0" h="10555" w="37616">
                  <a:moveTo>
                    <a:pt x="0" y="10555"/>
                  </a:moveTo>
                  <a:cubicBezTo>
                    <a:pt x="5163" y="9263"/>
                    <a:pt x="9113" y="4307"/>
                    <a:pt x="14394" y="3646"/>
                  </a:cubicBezTo>
                  <a:cubicBezTo>
                    <a:pt x="22169" y="2674"/>
                    <a:pt x="30610" y="3508"/>
                    <a:pt x="37616" y="0"/>
                  </a:cubicBezTo>
                </a:path>
              </a:pathLst>
            </a:custGeom>
            <a:noFill/>
            <a:ln cap="flat" cmpd="sng" w="38100">
              <a:solidFill>
                <a:srgbClr val="FFE599"/>
              </a:solidFill>
              <a:prstDash val="solid"/>
              <a:round/>
              <a:headEnd len="med" w="med" type="none"/>
              <a:tailEnd len="med" w="med" type="none"/>
            </a:ln>
          </p:spPr>
        </p:sp>
        <p:sp>
          <p:nvSpPr>
            <p:cNvPr id="400" name="Google Shape;400;p47"/>
            <p:cNvSpPr/>
            <p:nvPr/>
          </p:nvSpPr>
          <p:spPr>
            <a:xfrm>
              <a:off x="7038725" y="3032350"/>
              <a:ext cx="642950" cy="62375"/>
            </a:xfrm>
            <a:custGeom>
              <a:rect b="b" l="l" r="r" t="t"/>
              <a:pathLst>
                <a:path extrusionOk="0" h="2495" w="25718">
                  <a:moveTo>
                    <a:pt x="0" y="2495"/>
                  </a:moveTo>
                  <a:cubicBezTo>
                    <a:pt x="7169" y="-2278"/>
                    <a:pt x="17362" y="2089"/>
                    <a:pt x="25718" y="0"/>
                  </a:cubicBezTo>
                </a:path>
              </a:pathLst>
            </a:custGeom>
            <a:noFill/>
            <a:ln cap="flat" cmpd="sng" w="38100">
              <a:solidFill>
                <a:srgbClr val="FFE599"/>
              </a:solidFill>
              <a:prstDash val="solid"/>
              <a:round/>
              <a:headEnd len="med" w="med" type="none"/>
              <a:tailEnd len="med" w="med" type="none"/>
            </a:ln>
          </p:spPr>
        </p:sp>
        <p:sp>
          <p:nvSpPr>
            <p:cNvPr id="401" name="Google Shape;401;p47"/>
            <p:cNvSpPr/>
            <p:nvPr/>
          </p:nvSpPr>
          <p:spPr>
            <a:xfrm>
              <a:off x="7926375" y="2922052"/>
              <a:ext cx="340650" cy="57500"/>
            </a:xfrm>
            <a:custGeom>
              <a:rect b="b" l="l" r="r" t="t"/>
              <a:pathLst>
                <a:path extrusionOk="0" h="2300" w="13626">
                  <a:moveTo>
                    <a:pt x="0" y="2301"/>
                  </a:moveTo>
                  <a:cubicBezTo>
                    <a:pt x="3589" y="-570"/>
                    <a:pt x="9030" y="190"/>
                    <a:pt x="13626" y="190"/>
                  </a:cubicBezTo>
                </a:path>
              </a:pathLst>
            </a:custGeom>
            <a:noFill/>
            <a:ln cap="flat" cmpd="sng" w="38100">
              <a:solidFill>
                <a:srgbClr val="FFE599"/>
              </a:solidFill>
              <a:prstDash val="solid"/>
              <a:round/>
              <a:headEnd len="med" w="med" type="none"/>
              <a:tailEnd len="med" w="med" type="none"/>
            </a:ln>
          </p:spPr>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48"/>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Feature 5: Dunes</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p:txBody>
      </p:sp>
      <p:sp>
        <p:nvSpPr>
          <p:cNvPr id="407" name="Google Shape;407;p48"/>
          <p:cNvSpPr txBox="1"/>
          <p:nvPr>
            <p:ph idx="4294967295" type="title"/>
          </p:nvPr>
        </p:nvSpPr>
        <p:spPr>
          <a:xfrm>
            <a:off x="452375" y="788175"/>
            <a:ext cx="4580700" cy="151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1800">
                <a:latin typeface="Montserrat"/>
                <a:ea typeface="Montserrat"/>
                <a:cs typeface="Montserrat"/>
                <a:sym typeface="Montserrat"/>
              </a:rPr>
              <a:t>Question: </a:t>
            </a:r>
            <a:endParaRPr b="1" sz="1800">
              <a:latin typeface="Montserrat"/>
              <a:ea typeface="Montserrat"/>
              <a:cs typeface="Montserrat"/>
              <a:sym typeface="Montserrat"/>
            </a:endParaRPr>
          </a:p>
          <a:p>
            <a:pPr indent="0" lvl="0" marL="0" rtl="0" algn="l">
              <a:spcBef>
                <a:spcPts val="0"/>
              </a:spcBef>
              <a:spcAft>
                <a:spcPts val="0"/>
              </a:spcAft>
              <a:buSzPts val="990"/>
              <a:buNone/>
            </a:pPr>
            <a:r>
              <a:rPr lang="en" sz="1800">
                <a:latin typeface="Montserrat"/>
                <a:ea typeface="Montserrat"/>
                <a:cs typeface="Montserrat"/>
                <a:sym typeface="Montserrat"/>
              </a:rPr>
              <a:t>What is a dune?</a:t>
            </a:r>
            <a:endParaRPr sz="1800">
              <a:latin typeface="Montserrat"/>
              <a:ea typeface="Montserrat"/>
              <a:cs typeface="Montserrat"/>
              <a:sym typeface="Montserra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49"/>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Feature 5: Dunes</a:t>
            </a:r>
            <a:endParaRPr b="1">
              <a:latin typeface="Montserrat"/>
              <a:ea typeface="Montserrat"/>
              <a:cs typeface="Montserrat"/>
              <a:sym typeface="Montserrat"/>
            </a:endParaRPr>
          </a:p>
        </p:txBody>
      </p:sp>
      <p:sp>
        <p:nvSpPr>
          <p:cNvPr id="413" name="Google Shape;413;p49"/>
          <p:cNvSpPr txBox="1"/>
          <p:nvPr>
            <p:ph idx="4294967295" type="title"/>
          </p:nvPr>
        </p:nvSpPr>
        <p:spPr>
          <a:xfrm>
            <a:off x="452375" y="788175"/>
            <a:ext cx="2650500" cy="215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1800">
                <a:latin typeface="Montserrat"/>
                <a:ea typeface="Montserrat"/>
                <a:cs typeface="Montserrat"/>
                <a:sym typeface="Montserrat"/>
              </a:rPr>
              <a:t>Question: </a:t>
            </a:r>
            <a:endParaRPr b="1" sz="1800">
              <a:latin typeface="Montserrat"/>
              <a:ea typeface="Montserrat"/>
              <a:cs typeface="Montserrat"/>
              <a:sym typeface="Montserrat"/>
            </a:endParaRPr>
          </a:p>
          <a:p>
            <a:pPr indent="0" lvl="0" marL="0" rtl="0" algn="l">
              <a:spcBef>
                <a:spcPts val="0"/>
              </a:spcBef>
              <a:spcAft>
                <a:spcPts val="0"/>
              </a:spcAft>
              <a:buSzPts val="990"/>
              <a:buNone/>
            </a:pPr>
            <a:r>
              <a:rPr lang="en" sz="1800">
                <a:latin typeface="Montserrat"/>
                <a:ea typeface="Montserrat"/>
                <a:cs typeface="Montserrat"/>
                <a:sym typeface="Montserrat"/>
              </a:rPr>
              <a:t>What is a dune?</a:t>
            </a:r>
            <a:endParaRPr sz="1800">
              <a:latin typeface="Montserrat"/>
              <a:ea typeface="Montserrat"/>
              <a:cs typeface="Montserrat"/>
              <a:sym typeface="Montserrat"/>
            </a:endParaRPr>
          </a:p>
        </p:txBody>
      </p:sp>
      <p:sp>
        <p:nvSpPr>
          <p:cNvPr id="414" name="Google Shape;414;p49"/>
          <p:cNvSpPr/>
          <p:nvPr/>
        </p:nvSpPr>
        <p:spPr>
          <a:xfrm flipH="1">
            <a:off x="3567400" y="1177275"/>
            <a:ext cx="3195900" cy="1812300"/>
          </a:xfrm>
          <a:prstGeom prst="wedgeRoundRectCallout">
            <a:avLst>
              <a:gd fmla="val -31905" name="adj1"/>
              <a:gd fmla="val 66291"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5" name="Google Shape;415;p49"/>
          <p:cNvSpPr txBox="1"/>
          <p:nvPr/>
        </p:nvSpPr>
        <p:spPr>
          <a:xfrm flipH="1">
            <a:off x="3710800" y="1371050"/>
            <a:ext cx="3052500" cy="137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ontserrat"/>
                <a:ea typeface="Montserrat"/>
                <a:cs typeface="Montserrat"/>
                <a:sym typeface="Montserrat"/>
              </a:rPr>
              <a:t>Mounds of sand that form as the wind carries sand from the beach towards land. </a:t>
            </a:r>
            <a:endParaRPr b="1" sz="1800">
              <a:solidFill>
                <a:schemeClr val="dk1"/>
              </a:solidFill>
              <a:latin typeface="Montserrat"/>
              <a:ea typeface="Montserrat"/>
              <a:cs typeface="Montserrat"/>
              <a:sym typeface="Montserrat"/>
            </a:endParaRPr>
          </a:p>
        </p:txBody>
      </p:sp>
      <p:pic>
        <p:nvPicPr>
          <p:cNvPr id="416" name="Google Shape;416;p49"/>
          <p:cNvPicPr preferRelativeResize="0"/>
          <p:nvPr/>
        </p:nvPicPr>
        <p:blipFill>
          <a:blip r:embed="rId3">
            <a:alphaModFix/>
          </a:blip>
          <a:stretch>
            <a:fillRect/>
          </a:stretch>
        </p:blipFill>
        <p:spPr>
          <a:xfrm>
            <a:off x="6566975" y="2828675"/>
            <a:ext cx="2265325" cy="22653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50"/>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Feature 5: Dunes</a:t>
            </a:r>
            <a:endParaRPr b="1">
              <a:latin typeface="Montserrat"/>
              <a:ea typeface="Montserrat"/>
              <a:cs typeface="Montserrat"/>
              <a:sym typeface="Montserrat"/>
            </a:endParaRPr>
          </a:p>
        </p:txBody>
      </p:sp>
      <p:pic>
        <p:nvPicPr>
          <p:cNvPr id="422" name="Google Shape;422;p50"/>
          <p:cNvPicPr preferRelativeResize="0"/>
          <p:nvPr/>
        </p:nvPicPr>
        <p:blipFill>
          <a:blip r:embed="rId3">
            <a:alphaModFix/>
          </a:blip>
          <a:stretch>
            <a:fillRect/>
          </a:stretch>
        </p:blipFill>
        <p:spPr>
          <a:xfrm>
            <a:off x="311700" y="940575"/>
            <a:ext cx="6068202" cy="4050525"/>
          </a:xfrm>
          <a:prstGeom prst="rect">
            <a:avLst/>
          </a:prstGeom>
          <a:noFill/>
          <a:ln>
            <a:noFill/>
          </a:ln>
        </p:spPr>
      </p:pic>
      <p:sp>
        <p:nvSpPr>
          <p:cNvPr id="423" name="Google Shape;423;p50"/>
          <p:cNvSpPr/>
          <p:nvPr/>
        </p:nvSpPr>
        <p:spPr>
          <a:xfrm flipH="1">
            <a:off x="6590625" y="860400"/>
            <a:ext cx="2481300" cy="2129400"/>
          </a:xfrm>
          <a:prstGeom prst="wedgeRoundRectCallout">
            <a:avLst>
              <a:gd fmla="val -5872" name="adj1"/>
              <a:gd fmla="val 69057"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4" name="Google Shape;424;p50"/>
          <p:cNvSpPr txBox="1"/>
          <p:nvPr/>
        </p:nvSpPr>
        <p:spPr>
          <a:xfrm flipH="1">
            <a:off x="6719625" y="896725"/>
            <a:ext cx="2223300" cy="182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ontserrat"/>
                <a:ea typeface="Montserrat"/>
                <a:cs typeface="Montserrat"/>
                <a:sym typeface="Montserrat"/>
              </a:rPr>
              <a:t>Did you know d</a:t>
            </a:r>
            <a:r>
              <a:rPr b="1" lang="en" sz="1800">
                <a:solidFill>
                  <a:schemeClr val="dk1"/>
                </a:solidFill>
                <a:latin typeface="Montserrat"/>
                <a:ea typeface="Montserrat"/>
                <a:cs typeface="Montserrat"/>
                <a:sym typeface="Montserrat"/>
              </a:rPr>
              <a:t>unes are one of our first lines of defense against large waves or flooding from storms?</a:t>
            </a:r>
            <a:endParaRPr b="1" sz="1800">
              <a:solidFill>
                <a:schemeClr val="dk1"/>
              </a:solidFill>
              <a:latin typeface="Montserrat"/>
              <a:ea typeface="Montserrat"/>
              <a:cs typeface="Montserrat"/>
              <a:sym typeface="Montserrat"/>
            </a:endParaRPr>
          </a:p>
        </p:txBody>
      </p:sp>
      <p:pic>
        <p:nvPicPr>
          <p:cNvPr id="425" name="Google Shape;425;p50"/>
          <p:cNvPicPr preferRelativeResize="0"/>
          <p:nvPr/>
        </p:nvPicPr>
        <p:blipFill>
          <a:blip r:embed="rId4">
            <a:alphaModFix/>
          </a:blip>
          <a:stretch>
            <a:fillRect/>
          </a:stretch>
        </p:blipFill>
        <p:spPr>
          <a:xfrm>
            <a:off x="6566975" y="2828675"/>
            <a:ext cx="2265325" cy="22653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51"/>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Feature 5: Dunes</a:t>
            </a:r>
            <a:endParaRPr b="1">
              <a:latin typeface="Montserrat"/>
              <a:ea typeface="Montserrat"/>
              <a:cs typeface="Montserrat"/>
              <a:sym typeface="Montserrat"/>
            </a:endParaRPr>
          </a:p>
        </p:txBody>
      </p:sp>
      <p:sp>
        <p:nvSpPr>
          <p:cNvPr id="431" name="Google Shape;431;p51"/>
          <p:cNvSpPr txBox="1"/>
          <p:nvPr>
            <p:ph idx="4294967295" type="title"/>
          </p:nvPr>
        </p:nvSpPr>
        <p:spPr>
          <a:xfrm>
            <a:off x="311700" y="940575"/>
            <a:ext cx="1761900" cy="3637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1420">
                <a:latin typeface="Montserrat"/>
                <a:ea typeface="Montserrat"/>
                <a:cs typeface="Montserrat"/>
                <a:sym typeface="Montserrat"/>
              </a:rPr>
              <a:t>Add the dunes to your map of Rockaway.</a:t>
            </a:r>
            <a:endParaRPr sz="1420">
              <a:latin typeface="Montserrat"/>
              <a:ea typeface="Montserrat"/>
              <a:cs typeface="Montserrat"/>
              <a:sym typeface="Montserrat"/>
            </a:endParaRPr>
          </a:p>
          <a:p>
            <a:pPr indent="0" lvl="0" marL="0" rtl="0" algn="l">
              <a:spcBef>
                <a:spcPts val="0"/>
              </a:spcBef>
              <a:spcAft>
                <a:spcPts val="0"/>
              </a:spcAft>
              <a:buSzPts val="990"/>
              <a:buNone/>
            </a:pPr>
            <a:r>
              <a:t/>
            </a:r>
            <a:endParaRPr sz="1420">
              <a:latin typeface="Montserrat"/>
              <a:ea typeface="Montserrat"/>
              <a:cs typeface="Montserrat"/>
              <a:sym typeface="Montserrat"/>
            </a:endParaRPr>
          </a:p>
          <a:p>
            <a:pPr indent="0" lvl="0" marL="0" rtl="0" algn="l">
              <a:spcBef>
                <a:spcPts val="0"/>
              </a:spcBef>
              <a:spcAft>
                <a:spcPts val="0"/>
              </a:spcAft>
              <a:buSzPts val="990"/>
              <a:buNone/>
            </a:pPr>
            <a:r>
              <a:rPr i="1" lang="en" sz="1420">
                <a:latin typeface="Montserrat"/>
                <a:ea typeface="Montserrat"/>
                <a:cs typeface="Montserrat"/>
                <a:sym typeface="Montserrat"/>
              </a:rPr>
              <a:t>We will be learning a lot more about dunes in a few minutes!</a:t>
            </a:r>
            <a:r>
              <a:rPr i="1" lang="en" sz="1420">
                <a:latin typeface="Montserrat"/>
                <a:ea typeface="Montserrat"/>
                <a:cs typeface="Montserrat"/>
                <a:sym typeface="Montserrat"/>
              </a:rPr>
              <a:t> </a:t>
            </a:r>
            <a:endParaRPr sz="1420">
              <a:latin typeface="Montserrat"/>
              <a:ea typeface="Montserrat"/>
              <a:cs typeface="Montserrat"/>
              <a:sym typeface="Montserrat"/>
            </a:endParaRPr>
          </a:p>
        </p:txBody>
      </p:sp>
      <p:grpSp>
        <p:nvGrpSpPr>
          <p:cNvPr id="432" name="Google Shape;432;p51"/>
          <p:cNvGrpSpPr/>
          <p:nvPr/>
        </p:nvGrpSpPr>
        <p:grpSpPr>
          <a:xfrm>
            <a:off x="2238275" y="827451"/>
            <a:ext cx="6033175" cy="4095775"/>
            <a:chOff x="2238275" y="827451"/>
            <a:chExt cx="6033175" cy="4095775"/>
          </a:xfrm>
        </p:grpSpPr>
        <p:pic>
          <p:nvPicPr>
            <p:cNvPr id="433" name="Google Shape;433;p51"/>
            <p:cNvPicPr preferRelativeResize="0"/>
            <p:nvPr/>
          </p:nvPicPr>
          <p:blipFill rotWithShape="1">
            <a:blip r:embed="rId3">
              <a:alphaModFix/>
            </a:blip>
            <a:srcRect b="0" l="12141" r="0" t="0"/>
            <a:stretch/>
          </p:blipFill>
          <p:spPr>
            <a:xfrm rot="-5400000">
              <a:off x="3206975" y="-141249"/>
              <a:ext cx="4095775" cy="6033175"/>
            </a:xfrm>
            <a:prstGeom prst="rect">
              <a:avLst/>
            </a:prstGeom>
            <a:noFill/>
            <a:ln>
              <a:noFill/>
            </a:ln>
          </p:spPr>
        </p:pic>
        <p:sp>
          <p:nvSpPr>
            <p:cNvPr id="434" name="Google Shape;434;p51"/>
            <p:cNvSpPr/>
            <p:nvPr/>
          </p:nvSpPr>
          <p:spPr>
            <a:xfrm>
              <a:off x="2401025" y="1189500"/>
              <a:ext cx="1299600" cy="616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435" name="Google Shape;435;p51"/>
          <p:cNvGrpSpPr/>
          <p:nvPr/>
        </p:nvGrpSpPr>
        <p:grpSpPr>
          <a:xfrm>
            <a:off x="2566950" y="2922052"/>
            <a:ext cx="5700075" cy="1928773"/>
            <a:chOff x="2566950" y="2922052"/>
            <a:chExt cx="5700075" cy="1928773"/>
          </a:xfrm>
        </p:grpSpPr>
        <p:sp>
          <p:nvSpPr>
            <p:cNvPr id="436" name="Google Shape;436;p51"/>
            <p:cNvSpPr/>
            <p:nvPr/>
          </p:nvSpPr>
          <p:spPr>
            <a:xfrm>
              <a:off x="2566950" y="3459400"/>
              <a:ext cx="3301050" cy="1391425"/>
            </a:xfrm>
            <a:custGeom>
              <a:rect b="b" l="l" r="r" t="t"/>
              <a:pathLst>
                <a:path extrusionOk="0" h="55657" w="132042">
                  <a:moveTo>
                    <a:pt x="0" y="55657"/>
                  </a:moveTo>
                  <a:cubicBezTo>
                    <a:pt x="10480" y="45177"/>
                    <a:pt x="25340" y="39572"/>
                    <a:pt x="39536" y="35313"/>
                  </a:cubicBezTo>
                  <a:cubicBezTo>
                    <a:pt x="42294" y="34486"/>
                    <a:pt x="45441" y="36032"/>
                    <a:pt x="48172" y="35121"/>
                  </a:cubicBezTo>
                  <a:cubicBezTo>
                    <a:pt x="54778" y="32918"/>
                    <a:pt x="62083" y="31877"/>
                    <a:pt x="67748" y="27828"/>
                  </a:cubicBezTo>
                  <a:cubicBezTo>
                    <a:pt x="69334" y="26694"/>
                    <a:pt x="69894" y="24381"/>
                    <a:pt x="71587" y="23414"/>
                  </a:cubicBezTo>
                  <a:cubicBezTo>
                    <a:pt x="74318" y="21854"/>
                    <a:pt x="78260" y="24206"/>
                    <a:pt x="80991" y="22646"/>
                  </a:cubicBezTo>
                  <a:cubicBezTo>
                    <a:pt x="90928" y="16968"/>
                    <a:pt x="101801" y="12973"/>
                    <a:pt x="111507" y="6909"/>
                  </a:cubicBezTo>
                  <a:cubicBezTo>
                    <a:pt x="115562" y="4376"/>
                    <a:pt x="119919" y="2119"/>
                    <a:pt x="124557" y="959"/>
                  </a:cubicBezTo>
                  <a:cubicBezTo>
                    <a:pt x="126997" y="349"/>
                    <a:pt x="130028" y="1508"/>
                    <a:pt x="132042" y="0"/>
                  </a:cubicBezTo>
                </a:path>
              </a:pathLst>
            </a:custGeom>
            <a:noFill/>
            <a:ln cap="flat" cmpd="sng" w="38100">
              <a:solidFill>
                <a:srgbClr val="FFE599"/>
              </a:solidFill>
              <a:prstDash val="solid"/>
              <a:round/>
              <a:headEnd len="med" w="med" type="none"/>
              <a:tailEnd len="med" w="med" type="none"/>
            </a:ln>
          </p:spPr>
        </p:sp>
        <p:sp>
          <p:nvSpPr>
            <p:cNvPr id="437" name="Google Shape;437;p51"/>
            <p:cNvSpPr/>
            <p:nvPr/>
          </p:nvSpPr>
          <p:spPr>
            <a:xfrm>
              <a:off x="5963975" y="3142725"/>
              <a:ext cx="940400" cy="263875"/>
            </a:xfrm>
            <a:custGeom>
              <a:rect b="b" l="l" r="r" t="t"/>
              <a:pathLst>
                <a:path extrusionOk="0" h="10555" w="37616">
                  <a:moveTo>
                    <a:pt x="0" y="10555"/>
                  </a:moveTo>
                  <a:cubicBezTo>
                    <a:pt x="5163" y="9263"/>
                    <a:pt x="9113" y="4307"/>
                    <a:pt x="14394" y="3646"/>
                  </a:cubicBezTo>
                  <a:cubicBezTo>
                    <a:pt x="22169" y="2674"/>
                    <a:pt x="30610" y="3508"/>
                    <a:pt x="37616" y="0"/>
                  </a:cubicBezTo>
                </a:path>
              </a:pathLst>
            </a:custGeom>
            <a:noFill/>
            <a:ln cap="flat" cmpd="sng" w="38100">
              <a:solidFill>
                <a:srgbClr val="FFE599"/>
              </a:solidFill>
              <a:prstDash val="solid"/>
              <a:round/>
              <a:headEnd len="med" w="med" type="none"/>
              <a:tailEnd len="med" w="med" type="none"/>
            </a:ln>
          </p:spPr>
        </p:sp>
        <p:sp>
          <p:nvSpPr>
            <p:cNvPr id="438" name="Google Shape;438;p51"/>
            <p:cNvSpPr/>
            <p:nvPr/>
          </p:nvSpPr>
          <p:spPr>
            <a:xfrm>
              <a:off x="7038725" y="3032350"/>
              <a:ext cx="642950" cy="62375"/>
            </a:xfrm>
            <a:custGeom>
              <a:rect b="b" l="l" r="r" t="t"/>
              <a:pathLst>
                <a:path extrusionOk="0" h="2495" w="25718">
                  <a:moveTo>
                    <a:pt x="0" y="2495"/>
                  </a:moveTo>
                  <a:cubicBezTo>
                    <a:pt x="7169" y="-2278"/>
                    <a:pt x="17362" y="2089"/>
                    <a:pt x="25718" y="0"/>
                  </a:cubicBezTo>
                </a:path>
              </a:pathLst>
            </a:custGeom>
            <a:noFill/>
            <a:ln cap="flat" cmpd="sng" w="38100">
              <a:solidFill>
                <a:srgbClr val="FFE599"/>
              </a:solidFill>
              <a:prstDash val="solid"/>
              <a:round/>
              <a:headEnd len="med" w="med" type="none"/>
              <a:tailEnd len="med" w="med" type="none"/>
            </a:ln>
          </p:spPr>
        </p:sp>
        <p:sp>
          <p:nvSpPr>
            <p:cNvPr id="439" name="Google Shape;439;p51"/>
            <p:cNvSpPr/>
            <p:nvPr/>
          </p:nvSpPr>
          <p:spPr>
            <a:xfrm>
              <a:off x="7926375" y="2922052"/>
              <a:ext cx="340650" cy="57500"/>
            </a:xfrm>
            <a:custGeom>
              <a:rect b="b" l="l" r="r" t="t"/>
              <a:pathLst>
                <a:path extrusionOk="0" h="2300" w="13626">
                  <a:moveTo>
                    <a:pt x="0" y="2301"/>
                  </a:moveTo>
                  <a:cubicBezTo>
                    <a:pt x="3589" y="-570"/>
                    <a:pt x="9030" y="190"/>
                    <a:pt x="13626" y="190"/>
                  </a:cubicBezTo>
                </a:path>
              </a:pathLst>
            </a:custGeom>
            <a:noFill/>
            <a:ln cap="flat" cmpd="sng" w="38100">
              <a:solidFill>
                <a:srgbClr val="FFE599"/>
              </a:solidFill>
              <a:prstDash val="solid"/>
              <a:round/>
              <a:headEnd len="med" w="med" type="none"/>
              <a:tailEnd len="med" w="med" type="none"/>
            </a:ln>
          </p:spPr>
        </p:sp>
      </p:grpSp>
      <p:sp>
        <p:nvSpPr>
          <p:cNvPr id="440" name="Google Shape;440;p51"/>
          <p:cNvSpPr/>
          <p:nvPr/>
        </p:nvSpPr>
        <p:spPr>
          <a:xfrm>
            <a:off x="2638925" y="3425800"/>
            <a:ext cx="3320250" cy="1357850"/>
          </a:xfrm>
          <a:custGeom>
            <a:rect b="b" l="l" r="r" t="t"/>
            <a:pathLst>
              <a:path extrusionOk="0" h="54314" w="132810">
                <a:moveTo>
                  <a:pt x="0" y="54314"/>
                </a:moveTo>
                <a:cubicBezTo>
                  <a:pt x="3156" y="51158"/>
                  <a:pt x="7997" y="50339"/>
                  <a:pt x="11899" y="48172"/>
                </a:cubicBezTo>
                <a:cubicBezTo>
                  <a:pt x="13301" y="47394"/>
                  <a:pt x="12970" y="44976"/>
                  <a:pt x="14202" y="43950"/>
                </a:cubicBezTo>
                <a:cubicBezTo>
                  <a:pt x="15891" y="42543"/>
                  <a:pt x="18594" y="45444"/>
                  <a:pt x="20727" y="44910"/>
                </a:cubicBezTo>
                <a:cubicBezTo>
                  <a:pt x="22531" y="44459"/>
                  <a:pt x="22826" y="41719"/>
                  <a:pt x="24374" y="40687"/>
                </a:cubicBezTo>
                <a:cubicBezTo>
                  <a:pt x="26598" y="39204"/>
                  <a:pt x="29683" y="39362"/>
                  <a:pt x="31859" y="37809"/>
                </a:cubicBezTo>
                <a:cubicBezTo>
                  <a:pt x="37537" y="33757"/>
                  <a:pt x="45777" y="36444"/>
                  <a:pt x="52586" y="34930"/>
                </a:cubicBezTo>
                <a:cubicBezTo>
                  <a:pt x="59505" y="33392"/>
                  <a:pt x="64183" y="26479"/>
                  <a:pt x="70819" y="23990"/>
                </a:cubicBezTo>
                <a:cubicBezTo>
                  <a:pt x="73405" y="23020"/>
                  <a:pt x="76482" y="27279"/>
                  <a:pt x="78880" y="25909"/>
                </a:cubicBezTo>
                <a:cubicBezTo>
                  <a:pt x="82926" y="23598"/>
                  <a:pt x="84264" y="16887"/>
                  <a:pt x="88860" y="16121"/>
                </a:cubicBezTo>
                <a:cubicBezTo>
                  <a:pt x="98471" y="14518"/>
                  <a:pt x="106572" y="7937"/>
                  <a:pt x="115729" y="4606"/>
                </a:cubicBezTo>
                <a:cubicBezTo>
                  <a:pt x="121271" y="2590"/>
                  <a:pt x="132810" y="5897"/>
                  <a:pt x="132810" y="0"/>
                </a:cubicBezTo>
              </a:path>
            </a:pathLst>
          </a:custGeom>
          <a:noFill/>
          <a:ln cap="flat" cmpd="sng" w="9525">
            <a:solidFill>
              <a:srgbClr val="B45F06"/>
            </a:solidFill>
            <a:prstDash val="dashDot"/>
            <a:round/>
            <a:headEnd len="med" w="med" type="none"/>
            <a:tailEnd len="med" w="med" type="none"/>
          </a:ln>
        </p:spPr>
      </p:sp>
      <p:sp>
        <p:nvSpPr>
          <p:cNvPr id="441" name="Google Shape;441;p51"/>
          <p:cNvSpPr/>
          <p:nvPr/>
        </p:nvSpPr>
        <p:spPr>
          <a:xfrm>
            <a:off x="6021550" y="3157100"/>
            <a:ext cx="854050" cy="244700"/>
          </a:xfrm>
          <a:custGeom>
            <a:rect b="b" l="l" r="r" t="t"/>
            <a:pathLst>
              <a:path extrusionOk="0" h="9788" w="34162">
                <a:moveTo>
                  <a:pt x="0" y="9788"/>
                </a:moveTo>
                <a:cubicBezTo>
                  <a:pt x="2571" y="8761"/>
                  <a:pt x="3586" y="4757"/>
                  <a:pt x="6333" y="4415"/>
                </a:cubicBezTo>
                <a:cubicBezTo>
                  <a:pt x="15654" y="3256"/>
                  <a:pt x="25761" y="4200"/>
                  <a:pt x="34162" y="0"/>
                </a:cubicBezTo>
              </a:path>
            </a:pathLst>
          </a:custGeom>
          <a:noFill/>
          <a:ln cap="flat" cmpd="sng" w="9525">
            <a:solidFill>
              <a:srgbClr val="B45F06"/>
            </a:solidFill>
            <a:prstDash val="dashDot"/>
            <a:round/>
            <a:headEnd len="med" w="med" type="none"/>
            <a:tailEnd len="med" w="med" type="none"/>
          </a:ln>
        </p:spPr>
      </p:sp>
      <p:sp>
        <p:nvSpPr>
          <p:cNvPr id="442" name="Google Shape;442;p51"/>
          <p:cNvSpPr/>
          <p:nvPr/>
        </p:nvSpPr>
        <p:spPr>
          <a:xfrm>
            <a:off x="7077100" y="3027261"/>
            <a:ext cx="585375" cy="57875"/>
          </a:xfrm>
          <a:custGeom>
            <a:rect b="b" l="l" r="r" t="t"/>
            <a:pathLst>
              <a:path extrusionOk="0" h="2315" w="23415">
                <a:moveTo>
                  <a:pt x="0" y="2316"/>
                </a:moveTo>
                <a:cubicBezTo>
                  <a:pt x="7004" y="-1186"/>
                  <a:pt x="15584" y="396"/>
                  <a:pt x="23415" y="396"/>
                </a:cubicBezTo>
              </a:path>
            </a:pathLst>
          </a:custGeom>
          <a:noFill/>
          <a:ln cap="flat" cmpd="sng" w="9525">
            <a:solidFill>
              <a:srgbClr val="B45F06"/>
            </a:solidFill>
            <a:prstDash val="dashDot"/>
            <a:round/>
            <a:headEnd len="med" w="med" type="none"/>
            <a:tailEnd len="med" w="med" type="none"/>
          </a:ln>
        </p:spPr>
      </p:sp>
      <p:sp>
        <p:nvSpPr>
          <p:cNvPr id="443" name="Google Shape;443;p51"/>
          <p:cNvSpPr/>
          <p:nvPr/>
        </p:nvSpPr>
        <p:spPr>
          <a:xfrm>
            <a:off x="7993525" y="2922000"/>
            <a:ext cx="263900" cy="52775"/>
          </a:xfrm>
          <a:custGeom>
            <a:rect b="b" l="l" r="r" t="t"/>
            <a:pathLst>
              <a:path extrusionOk="0" h="2111" w="10556">
                <a:moveTo>
                  <a:pt x="0" y="2111"/>
                </a:moveTo>
                <a:cubicBezTo>
                  <a:pt x="0" y="-1477"/>
                  <a:pt x="7075" y="870"/>
                  <a:pt x="10556" y="0"/>
                </a:cubicBezTo>
              </a:path>
            </a:pathLst>
          </a:custGeom>
          <a:noFill/>
          <a:ln cap="flat" cmpd="sng" w="9525">
            <a:solidFill>
              <a:srgbClr val="B45F06"/>
            </a:solidFill>
            <a:prstDash val="dashDot"/>
            <a:round/>
            <a:headEnd len="med" w="med" type="none"/>
            <a:tailEnd len="med" w="med" type="none"/>
          </a:ln>
        </p:spPr>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52"/>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Personalize your map!</a:t>
            </a:r>
            <a:endParaRPr b="1">
              <a:latin typeface="Montserrat"/>
              <a:ea typeface="Montserrat"/>
              <a:cs typeface="Montserrat"/>
              <a:sym typeface="Montserrat"/>
            </a:endParaRPr>
          </a:p>
        </p:txBody>
      </p:sp>
      <p:grpSp>
        <p:nvGrpSpPr>
          <p:cNvPr id="449" name="Google Shape;449;p52"/>
          <p:cNvGrpSpPr/>
          <p:nvPr/>
        </p:nvGrpSpPr>
        <p:grpSpPr>
          <a:xfrm>
            <a:off x="311700" y="827451"/>
            <a:ext cx="6033175" cy="4095775"/>
            <a:chOff x="311700" y="827451"/>
            <a:chExt cx="6033175" cy="4095775"/>
          </a:xfrm>
        </p:grpSpPr>
        <p:pic>
          <p:nvPicPr>
            <p:cNvPr id="450" name="Google Shape;450;p52"/>
            <p:cNvPicPr preferRelativeResize="0"/>
            <p:nvPr/>
          </p:nvPicPr>
          <p:blipFill rotWithShape="1">
            <a:blip r:embed="rId3">
              <a:alphaModFix/>
            </a:blip>
            <a:srcRect b="0" l="12141" r="0" t="0"/>
            <a:stretch/>
          </p:blipFill>
          <p:spPr>
            <a:xfrm rot="-5400000">
              <a:off x="1280400" y="-141249"/>
              <a:ext cx="4095775" cy="6033175"/>
            </a:xfrm>
            <a:prstGeom prst="rect">
              <a:avLst/>
            </a:prstGeom>
            <a:noFill/>
            <a:ln>
              <a:noFill/>
            </a:ln>
          </p:spPr>
        </p:pic>
        <p:sp>
          <p:nvSpPr>
            <p:cNvPr id="451" name="Google Shape;451;p52"/>
            <p:cNvSpPr/>
            <p:nvPr/>
          </p:nvSpPr>
          <p:spPr>
            <a:xfrm>
              <a:off x="474450" y="1189500"/>
              <a:ext cx="1299600" cy="616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452" name="Google Shape;452;p52"/>
          <p:cNvSpPr/>
          <p:nvPr/>
        </p:nvSpPr>
        <p:spPr>
          <a:xfrm flipH="1">
            <a:off x="6590625" y="239400"/>
            <a:ext cx="2481300" cy="2750400"/>
          </a:xfrm>
          <a:prstGeom prst="wedgeRoundRectCallout">
            <a:avLst>
              <a:gd fmla="val -5872" name="adj1"/>
              <a:gd fmla="val 69057"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53" name="Google Shape;453;p52"/>
          <p:cNvSpPr txBox="1"/>
          <p:nvPr/>
        </p:nvSpPr>
        <p:spPr>
          <a:xfrm flipH="1">
            <a:off x="6719625" y="279950"/>
            <a:ext cx="2223300" cy="182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ontserrat"/>
                <a:ea typeface="Montserrat"/>
                <a:cs typeface="Montserrat"/>
                <a:sym typeface="Montserrat"/>
              </a:rPr>
              <a:t>Okay now it’s your turn! </a:t>
            </a:r>
            <a:endParaRPr b="1" sz="18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420">
                <a:solidFill>
                  <a:schemeClr val="dk1"/>
                </a:solidFill>
                <a:latin typeface="Montserrat"/>
                <a:ea typeface="Montserrat"/>
                <a:cs typeface="Montserrat"/>
                <a:sym typeface="Montserrat"/>
              </a:rPr>
              <a:t>Add any other features you want to your map:</a:t>
            </a:r>
            <a:endParaRPr sz="1420">
              <a:solidFill>
                <a:schemeClr val="dk1"/>
              </a:solidFill>
              <a:latin typeface="Montserrat"/>
              <a:ea typeface="Montserrat"/>
              <a:cs typeface="Montserrat"/>
              <a:sym typeface="Montserrat"/>
            </a:endParaRPr>
          </a:p>
          <a:p>
            <a:pPr indent="-318770" lvl="0" marL="457200" rtl="0" algn="l">
              <a:spcBef>
                <a:spcPts val="0"/>
              </a:spcBef>
              <a:spcAft>
                <a:spcPts val="0"/>
              </a:spcAft>
              <a:buClr>
                <a:schemeClr val="dk1"/>
              </a:buClr>
              <a:buSzPts val="1420"/>
              <a:buFont typeface="Montserrat"/>
              <a:buChar char="●"/>
            </a:pPr>
            <a:r>
              <a:rPr lang="en" sz="1420">
                <a:solidFill>
                  <a:schemeClr val="dk1"/>
                </a:solidFill>
                <a:latin typeface="Montserrat"/>
                <a:ea typeface="Montserrat"/>
                <a:cs typeface="Montserrat"/>
                <a:sym typeface="Montserrat"/>
              </a:rPr>
              <a:t>Your school</a:t>
            </a:r>
            <a:endParaRPr sz="1420">
              <a:solidFill>
                <a:schemeClr val="dk1"/>
              </a:solidFill>
              <a:latin typeface="Montserrat"/>
              <a:ea typeface="Montserrat"/>
              <a:cs typeface="Montserrat"/>
              <a:sym typeface="Montserrat"/>
            </a:endParaRPr>
          </a:p>
          <a:p>
            <a:pPr indent="-318770" lvl="0" marL="457200" rtl="0" algn="l">
              <a:spcBef>
                <a:spcPts val="0"/>
              </a:spcBef>
              <a:spcAft>
                <a:spcPts val="0"/>
              </a:spcAft>
              <a:buClr>
                <a:schemeClr val="dk1"/>
              </a:buClr>
              <a:buSzPts val="1420"/>
              <a:buFont typeface="Montserrat"/>
              <a:buChar char="●"/>
            </a:pPr>
            <a:r>
              <a:rPr lang="en" sz="1420">
                <a:solidFill>
                  <a:schemeClr val="dk1"/>
                </a:solidFill>
                <a:latin typeface="Montserrat"/>
                <a:ea typeface="Montserrat"/>
                <a:cs typeface="Montserrat"/>
                <a:sym typeface="Montserrat"/>
              </a:rPr>
              <a:t>Your house</a:t>
            </a:r>
            <a:endParaRPr sz="1420">
              <a:solidFill>
                <a:schemeClr val="dk1"/>
              </a:solidFill>
              <a:latin typeface="Montserrat"/>
              <a:ea typeface="Montserrat"/>
              <a:cs typeface="Montserrat"/>
              <a:sym typeface="Montserrat"/>
            </a:endParaRPr>
          </a:p>
          <a:p>
            <a:pPr indent="-318770" lvl="0" marL="457200" rtl="0" algn="l">
              <a:spcBef>
                <a:spcPts val="0"/>
              </a:spcBef>
              <a:spcAft>
                <a:spcPts val="0"/>
              </a:spcAft>
              <a:buClr>
                <a:schemeClr val="dk1"/>
              </a:buClr>
              <a:buSzPts val="1420"/>
              <a:buFont typeface="Montserrat"/>
              <a:buChar char="●"/>
            </a:pPr>
            <a:r>
              <a:rPr lang="en" sz="1420">
                <a:solidFill>
                  <a:schemeClr val="dk1"/>
                </a:solidFill>
                <a:latin typeface="Montserrat"/>
                <a:ea typeface="Montserrat"/>
                <a:cs typeface="Montserrat"/>
                <a:sym typeface="Montserrat"/>
              </a:rPr>
              <a:t>Landmarks</a:t>
            </a:r>
            <a:endParaRPr sz="1420">
              <a:solidFill>
                <a:schemeClr val="dk1"/>
              </a:solidFill>
              <a:latin typeface="Montserrat"/>
              <a:ea typeface="Montserrat"/>
              <a:cs typeface="Montserrat"/>
              <a:sym typeface="Montserrat"/>
            </a:endParaRPr>
          </a:p>
          <a:p>
            <a:pPr indent="-318770" lvl="0" marL="457200" rtl="0" algn="l">
              <a:spcBef>
                <a:spcPts val="0"/>
              </a:spcBef>
              <a:spcAft>
                <a:spcPts val="0"/>
              </a:spcAft>
              <a:buClr>
                <a:schemeClr val="dk1"/>
              </a:buClr>
              <a:buSzPts val="1420"/>
              <a:buFont typeface="Montserrat"/>
              <a:buChar char="●"/>
            </a:pPr>
            <a:r>
              <a:rPr lang="en" sz="1420">
                <a:solidFill>
                  <a:schemeClr val="dk1"/>
                </a:solidFill>
                <a:latin typeface="Montserrat"/>
                <a:ea typeface="Montserrat"/>
                <a:cs typeface="Montserrat"/>
                <a:sym typeface="Montserrat"/>
              </a:rPr>
              <a:t>Businesses</a:t>
            </a:r>
            <a:endParaRPr sz="1420">
              <a:solidFill>
                <a:schemeClr val="dk1"/>
              </a:solidFill>
              <a:latin typeface="Montserrat"/>
              <a:ea typeface="Montserrat"/>
              <a:cs typeface="Montserrat"/>
              <a:sym typeface="Montserrat"/>
            </a:endParaRPr>
          </a:p>
          <a:p>
            <a:pPr indent="-318770" lvl="0" marL="457200" rtl="0" algn="l">
              <a:spcBef>
                <a:spcPts val="0"/>
              </a:spcBef>
              <a:spcAft>
                <a:spcPts val="0"/>
              </a:spcAft>
              <a:buClr>
                <a:schemeClr val="dk1"/>
              </a:buClr>
              <a:buSzPts val="1420"/>
              <a:buFont typeface="Montserrat"/>
              <a:buChar char="●"/>
            </a:pPr>
            <a:r>
              <a:rPr lang="en" sz="1420">
                <a:solidFill>
                  <a:schemeClr val="dk1"/>
                </a:solidFill>
                <a:latin typeface="Montserrat"/>
                <a:ea typeface="Montserrat"/>
                <a:cs typeface="Montserrat"/>
                <a:sym typeface="Montserrat"/>
              </a:rPr>
              <a:t>Animals or plants</a:t>
            </a:r>
            <a:endParaRPr sz="1420">
              <a:solidFill>
                <a:schemeClr val="dk1"/>
              </a:solidFill>
              <a:latin typeface="Montserrat"/>
              <a:ea typeface="Montserrat"/>
              <a:cs typeface="Montserrat"/>
              <a:sym typeface="Montserrat"/>
            </a:endParaRPr>
          </a:p>
          <a:p>
            <a:pPr indent="-318770" lvl="0" marL="457200" rtl="0" algn="l">
              <a:spcBef>
                <a:spcPts val="0"/>
              </a:spcBef>
              <a:spcAft>
                <a:spcPts val="0"/>
              </a:spcAft>
              <a:buClr>
                <a:schemeClr val="dk1"/>
              </a:buClr>
              <a:buSzPts val="1420"/>
              <a:buFont typeface="Montserrat"/>
              <a:buChar char="●"/>
            </a:pPr>
            <a:r>
              <a:rPr lang="en" sz="1420">
                <a:solidFill>
                  <a:schemeClr val="dk1"/>
                </a:solidFill>
                <a:latin typeface="Montserrat"/>
                <a:ea typeface="Montserrat"/>
                <a:cs typeface="Montserrat"/>
                <a:sym typeface="Montserrat"/>
              </a:rPr>
              <a:t>People</a:t>
            </a:r>
            <a:endParaRPr sz="142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990"/>
              <a:buFont typeface="Arial"/>
              <a:buNone/>
            </a:pPr>
            <a:r>
              <a:t/>
            </a:r>
            <a:endParaRPr sz="142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420">
              <a:solidFill>
                <a:schemeClr val="dk1"/>
              </a:solidFill>
              <a:latin typeface="Montserrat"/>
              <a:ea typeface="Montserrat"/>
              <a:cs typeface="Montserrat"/>
              <a:sym typeface="Montserrat"/>
            </a:endParaRPr>
          </a:p>
        </p:txBody>
      </p:sp>
      <p:pic>
        <p:nvPicPr>
          <p:cNvPr id="454" name="Google Shape;454;p52"/>
          <p:cNvPicPr preferRelativeResize="0"/>
          <p:nvPr/>
        </p:nvPicPr>
        <p:blipFill>
          <a:blip r:embed="rId4">
            <a:alphaModFix/>
          </a:blip>
          <a:stretch>
            <a:fillRect/>
          </a:stretch>
        </p:blipFill>
        <p:spPr>
          <a:xfrm>
            <a:off x="6566975" y="2828675"/>
            <a:ext cx="2265325" cy="22653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53"/>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Think, Pair, Share</a:t>
            </a:r>
            <a:endParaRPr b="1">
              <a:latin typeface="Montserrat"/>
              <a:ea typeface="Montserrat"/>
              <a:cs typeface="Montserrat"/>
              <a:sym typeface="Montserrat"/>
            </a:endParaRPr>
          </a:p>
        </p:txBody>
      </p:sp>
      <p:sp>
        <p:nvSpPr>
          <p:cNvPr id="460" name="Google Shape;460;p53"/>
          <p:cNvSpPr txBox="1"/>
          <p:nvPr>
            <p:ph idx="4294967295" type="title"/>
          </p:nvPr>
        </p:nvSpPr>
        <p:spPr>
          <a:xfrm>
            <a:off x="311700" y="940575"/>
            <a:ext cx="2759400" cy="3637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420">
                <a:solidFill>
                  <a:srgbClr val="000000"/>
                </a:solidFill>
                <a:latin typeface="Montserrat"/>
                <a:ea typeface="Montserrat"/>
                <a:cs typeface="Montserrat"/>
                <a:sym typeface="Montserrat"/>
              </a:rPr>
              <a:t>Discuss with a partner or small group:</a:t>
            </a:r>
            <a:endParaRPr sz="142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sz="1420">
              <a:solidFill>
                <a:srgbClr val="000000"/>
              </a:solidFill>
              <a:latin typeface="Montserrat"/>
              <a:ea typeface="Montserrat"/>
              <a:cs typeface="Montserrat"/>
              <a:sym typeface="Montserrat"/>
            </a:endParaRPr>
          </a:p>
          <a:p>
            <a:pPr indent="-261620" lvl="0" marL="257175" marR="0" rtl="0" algn="l">
              <a:spcBef>
                <a:spcPts val="0"/>
              </a:spcBef>
              <a:spcAft>
                <a:spcPts val="0"/>
              </a:spcAft>
              <a:buClr>
                <a:srgbClr val="000000"/>
              </a:buClr>
              <a:buSzPts val="1420"/>
              <a:buFont typeface="Montserrat"/>
              <a:buAutoNum type="arabicPeriod"/>
            </a:pPr>
            <a:r>
              <a:rPr lang="en" sz="1420">
                <a:solidFill>
                  <a:srgbClr val="000000"/>
                </a:solidFill>
                <a:highlight>
                  <a:schemeClr val="lt1"/>
                </a:highlight>
                <a:latin typeface="Montserrat"/>
                <a:ea typeface="Montserrat"/>
                <a:cs typeface="Montserrat"/>
                <a:sym typeface="Montserrat"/>
              </a:rPr>
              <a:t>Did you </a:t>
            </a:r>
            <a:r>
              <a:rPr lang="en" sz="1420">
                <a:solidFill>
                  <a:srgbClr val="000000"/>
                </a:solidFill>
                <a:highlight>
                  <a:schemeClr val="lt1"/>
                </a:highlight>
                <a:latin typeface="Montserrat"/>
                <a:ea typeface="Montserrat"/>
                <a:cs typeface="Montserrat"/>
                <a:sym typeface="Montserrat"/>
              </a:rPr>
              <a:t>learn</a:t>
            </a:r>
            <a:r>
              <a:rPr lang="en" sz="1420">
                <a:solidFill>
                  <a:srgbClr val="000000"/>
                </a:solidFill>
                <a:highlight>
                  <a:schemeClr val="lt1"/>
                </a:highlight>
                <a:latin typeface="Montserrat"/>
                <a:ea typeface="Montserrat"/>
                <a:cs typeface="Montserrat"/>
                <a:sym typeface="Montserrat"/>
              </a:rPr>
              <a:t> anything new about Rockaway in this activity?</a:t>
            </a:r>
            <a:endParaRPr sz="1420">
              <a:solidFill>
                <a:srgbClr val="000000"/>
              </a:solidFill>
              <a:highlight>
                <a:schemeClr val="lt1"/>
              </a:highlight>
              <a:latin typeface="Montserrat"/>
              <a:ea typeface="Montserrat"/>
              <a:cs typeface="Montserrat"/>
              <a:sym typeface="Montserrat"/>
            </a:endParaRPr>
          </a:p>
          <a:p>
            <a:pPr indent="0" lvl="0" marL="0" marR="0" rtl="0" algn="l">
              <a:spcBef>
                <a:spcPts val="0"/>
              </a:spcBef>
              <a:spcAft>
                <a:spcPts val="0"/>
              </a:spcAft>
              <a:buNone/>
            </a:pPr>
            <a:r>
              <a:t/>
            </a:r>
            <a:endParaRPr sz="1420">
              <a:solidFill>
                <a:srgbClr val="000000"/>
              </a:solidFill>
              <a:latin typeface="Montserrat"/>
              <a:ea typeface="Montserrat"/>
              <a:cs typeface="Montserrat"/>
              <a:sym typeface="Montserrat"/>
            </a:endParaRPr>
          </a:p>
          <a:p>
            <a:pPr indent="-261620" lvl="0" marL="257175" marR="0" rtl="0" algn="l">
              <a:spcBef>
                <a:spcPts val="0"/>
              </a:spcBef>
              <a:spcAft>
                <a:spcPts val="0"/>
              </a:spcAft>
              <a:buClr>
                <a:srgbClr val="000000"/>
              </a:buClr>
              <a:buSzPts val="1420"/>
              <a:buFont typeface="Montserrat"/>
              <a:buAutoNum type="arabicPeriod"/>
            </a:pPr>
            <a:r>
              <a:rPr lang="en" sz="1420">
                <a:solidFill>
                  <a:srgbClr val="000000"/>
                </a:solidFill>
                <a:highlight>
                  <a:schemeClr val="lt1"/>
                </a:highlight>
                <a:latin typeface="Montserrat"/>
                <a:ea typeface="Montserrat"/>
                <a:cs typeface="Montserrat"/>
                <a:sym typeface="Montserrat"/>
              </a:rPr>
              <a:t>What did you add to your map?</a:t>
            </a:r>
            <a:endParaRPr sz="1420">
              <a:solidFill>
                <a:srgbClr val="000000"/>
              </a:solidFill>
              <a:highlight>
                <a:schemeClr val="lt1"/>
              </a:highlight>
              <a:latin typeface="Montserrat"/>
              <a:ea typeface="Montserrat"/>
              <a:cs typeface="Montserrat"/>
              <a:sym typeface="Montserrat"/>
            </a:endParaRPr>
          </a:p>
          <a:p>
            <a:pPr indent="0" lvl="0" marL="0" marR="0" rtl="0" algn="l">
              <a:spcBef>
                <a:spcPts val="0"/>
              </a:spcBef>
              <a:spcAft>
                <a:spcPts val="0"/>
              </a:spcAft>
              <a:buNone/>
            </a:pPr>
            <a:r>
              <a:t/>
            </a:r>
            <a:endParaRPr sz="1420">
              <a:solidFill>
                <a:srgbClr val="000000"/>
              </a:solidFill>
              <a:latin typeface="Montserrat"/>
              <a:ea typeface="Montserrat"/>
              <a:cs typeface="Montserrat"/>
              <a:sym typeface="Montserrat"/>
            </a:endParaRPr>
          </a:p>
          <a:p>
            <a:pPr indent="-261620" lvl="0" marL="257175" marR="0" rtl="0" algn="l">
              <a:spcBef>
                <a:spcPts val="0"/>
              </a:spcBef>
              <a:spcAft>
                <a:spcPts val="0"/>
              </a:spcAft>
              <a:buClr>
                <a:srgbClr val="000000"/>
              </a:buClr>
              <a:buSzPts val="1420"/>
              <a:buFont typeface="Montserrat"/>
              <a:buAutoNum type="arabicPeriod"/>
            </a:pPr>
            <a:r>
              <a:rPr lang="en" sz="1420">
                <a:solidFill>
                  <a:srgbClr val="000000"/>
                </a:solidFill>
                <a:highlight>
                  <a:schemeClr val="lt1"/>
                </a:highlight>
                <a:latin typeface="Montserrat"/>
                <a:ea typeface="Montserrat"/>
                <a:cs typeface="Montserrat"/>
                <a:sym typeface="Montserrat"/>
              </a:rPr>
              <a:t>What do you think makes Rockaway special?</a:t>
            </a:r>
            <a:endParaRPr sz="1420">
              <a:solidFill>
                <a:srgbClr val="000000"/>
              </a:solidFill>
              <a:highlight>
                <a:schemeClr val="lt1"/>
              </a:highlight>
              <a:latin typeface="Montserrat"/>
              <a:ea typeface="Montserrat"/>
              <a:cs typeface="Montserrat"/>
              <a:sym typeface="Montserrat"/>
            </a:endParaRPr>
          </a:p>
          <a:p>
            <a:pPr indent="0" lvl="0" marL="0" rtl="0" algn="l">
              <a:spcBef>
                <a:spcPts val="0"/>
              </a:spcBef>
              <a:spcAft>
                <a:spcPts val="0"/>
              </a:spcAft>
              <a:buSzPts val="990"/>
              <a:buNone/>
            </a:pPr>
            <a:r>
              <a:t/>
            </a:r>
            <a:endParaRPr sz="1420">
              <a:solidFill>
                <a:srgbClr val="000000"/>
              </a:solidFill>
              <a:latin typeface="Montserrat"/>
              <a:ea typeface="Montserrat"/>
              <a:cs typeface="Montserrat"/>
              <a:sym typeface="Montserrat"/>
            </a:endParaRPr>
          </a:p>
        </p:txBody>
      </p:sp>
      <p:grpSp>
        <p:nvGrpSpPr>
          <p:cNvPr id="461" name="Google Shape;461;p53"/>
          <p:cNvGrpSpPr/>
          <p:nvPr/>
        </p:nvGrpSpPr>
        <p:grpSpPr>
          <a:xfrm>
            <a:off x="3560150" y="987335"/>
            <a:ext cx="5067867" cy="3440451"/>
            <a:chOff x="2662650" y="237570"/>
            <a:chExt cx="6033175" cy="4095775"/>
          </a:xfrm>
        </p:grpSpPr>
        <p:pic>
          <p:nvPicPr>
            <p:cNvPr id="462" name="Google Shape;462;p53"/>
            <p:cNvPicPr preferRelativeResize="0"/>
            <p:nvPr/>
          </p:nvPicPr>
          <p:blipFill rotWithShape="1">
            <a:blip r:embed="rId3">
              <a:alphaModFix/>
            </a:blip>
            <a:srcRect b="0" l="12141" r="0" t="0"/>
            <a:stretch/>
          </p:blipFill>
          <p:spPr>
            <a:xfrm rot="-5400000">
              <a:off x="3631350" y="-731130"/>
              <a:ext cx="4095775" cy="6033175"/>
            </a:xfrm>
            <a:prstGeom prst="rect">
              <a:avLst/>
            </a:prstGeom>
            <a:noFill/>
            <a:ln>
              <a:noFill/>
            </a:ln>
          </p:spPr>
        </p:pic>
        <p:sp>
          <p:nvSpPr>
            <p:cNvPr id="463" name="Google Shape;463;p53"/>
            <p:cNvSpPr/>
            <p:nvPr/>
          </p:nvSpPr>
          <p:spPr>
            <a:xfrm>
              <a:off x="2825400" y="599619"/>
              <a:ext cx="1299600" cy="616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54"/>
          <p:cNvSpPr txBox="1"/>
          <p:nvPr/>
        </p:nvSpPr>
        <p:spPr>
          <a:xfrm>
            <a:off x="1520225" y="820075"/>
            <a:ext cx="5766900" cy="2909100"/>
          </a:xfrm>
          <a:prstGeom prst="rect">
            <a:avLst/>
          </a:prstGeom>
          <a:noFill/>
          <a:ln>
            <a:noFill/>
          </a:ln>
        </p:spPr>
        <p:txBody>
          <a:bodyPr anchorCtr="0" anchor="t" bIns="91425" lIns="91425" spcFirstLastPara="1" rIns="91425" wrap="square" tIns="91425">
            <a:spAutoFit/>
          </a:bodyPr>
          <a:lstStyle/>
          <a:p>
            <a:pPr indent="0" lvl="0" marL="12700" marR="76200" rtl="0" algn="ctr">
              <a:lnSpc>
                <a:spcPct val="100000"/>
              </a:lnSpc>
              <a:spcBef>
                <a:spcPts val="100"/>
              </a:spcBef>
              <a:spcAft>
                <a:spcPts val="0"/>
              </a:spcAft>
              <a:buNone/>
            </a:pPr>
            <a:r>
              <a:rPr b="1" lang="en" sz="5900">
                <a:solidFill>
                  <a:schemeClr val="lt1"/>
                </a:solidFill>
                <a:latin typeface="Montserrat"/>
                <a:ea typeface="Montserrat"/>
                <a:cs typeface="Montserrat"/>
                <a:sym typeface="Montserrat"/>
              </a:rPr>
              <a:t>Climate Resilience in Rockaway</a:t>
            </a:r>
            <a:endParaRPr b="1" sz="5900">
              <a:solidFill>
                <a:schemeClr val="lt1"/>
              </a:solidFill>
              <a:latin typeface="Montserrat"/>
              <a:ea typeface="Montserrat"/>
              <a:cs typeface="Montserrat"/>
              <a:sym typeface="Montserrat"/>
            </a:endParaRPr>
          </a:p>
        </p:txBody>
      </p:sp>
      <p:sp>
        <p:nvSpPr>
          <p:cNvPr id="469" name="Google Shape;469;p54"/>
          <p:cNvSpPr txBox="1"/>
          <p:nvPr>
            <p:ph idx="4294967295" type="title"/>
          </p:nvPr>
        </p:nvSpPr>
        <p:spPr>
          <a:xfrm>
            <a:off x="1044825" y="3729175"/>
            <a:ext cx="6616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1520">
                <a:solidFill>
                  <a:srgbClr val="FFE599"/>
                </a:solidFill>
                <a:latin typeface="Open Sans SemiBold"/>
                <a:ea typeface="Open Sans SemiBold"/>
                <a:cs typeface="Open Sans SemiBold"/>
                <a:sym typeface="Open Sans SemiBold"/>
              </a:rPr>
              <a:t>What challenges are we facing in our community and what are some possible solutions?</a:t>
            </a:r>
            <a:endParaRPr sz="1320">
              <a:solidFill>
                <a:srgbClr val="F1C232"/>
              </a:solidFill>
              <a:latin typeface="Open Sans SemiBold"/>
              <a:ea typeface="Open Sans SemiBold"/>
              <a:cs typeface="Open Sans SemiBold"/>
              <a:sym typeface="Open Sans SemiBo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9"/>
          <p:cNvSpPr txBox="1"/>
          <p:nvPr>
            <p:ph idx="4294967295" type="subTitle"/>
          </p:nvPr>
        </p:nvSpPr>
        <p:spPr>
          <a:xfrm>
            <a:off x="815525" y="986600"/>
            <a:ext cx="3938700" cy="3538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lt1"/>
              </a:buClr>
              <a:buSzPts val="1400"/>
              <a:buFont typeface="Montserrat"/>
              <a:buChar char="●"/>
            </a:pPr>
            <a:r>
              <a:rPr b="1" lang="en" sz="1400">
                <a:solidFill>
                  <a:schemeClr val="lt1"/>
                </a:solidFill>
                <a:latin typeface="Montserrat"/>
                <a:ea typeface="Montserrat"/>
                <a:cs typeface="Montserrat"/>
                <a:sym typeface="Montserrat"/>
              </a:rPr>
              <a:t>Ecosystem: </a:t>
            </a:r>
            <a:r>
              <a:rPr lang="en" sz="1400">
                <a:solidFill>
                  <a:schemeClr val="lt1"/>
                </a:solidFill>
                <a:latin typeface="Montserrat"/>
                <a:ea typeface="Montserrat"/>
                <a:cs typeface="Montserrat"/>
                <a:sym typeface="Montserrat"/>
              </a:rPr>
              <a:t>a community of living things and their physical environment interacting with each other.</a:t>
            </a:r>
            <a:endParaRPr sz="1400">
              <a:solidFill>
                <a:schemeClr val="lt1"/>
              </a:solidFill>
              <a:latin typeface="Montserrat"/>
              <a:ea typeface="Montserrat"/>
              <a:cs typeface="Montserrat"/>
              <a:sym typeface="Montserrat"/>
            </a:endParaRPr>
          </a:p>
          <a:p>
            <a:pPr indent="-317500" lvl="0" marL="457200" rtl="0" algn="l">
              <a:spcBef>
                <a:spcPts val="0"/>
              </a:spcBef>
              <a:spcAft>
                <a:spcPts val="0"/>
              </a:spcAft>
              <a:buClr>
                <a:schemeClr val="lt1"/>
              </a:buClr>
              <a:buSzPts val="1400"/>
              <a:buFont typeface="Montserrat"/>
              <a:buChar char="●"/>
            </a:pPr>
            <a:r>
              <a:rPr b="1" lang="en" sz="1400">
                <a:solidFill>
                  <a:schemeClr val="lt1"/>
                </a:solidFill>
                <a:latin typeface="Montserrat"/>
                <a:ea typeface="Montserrat"/>
                <a:cs typeface="Montserrat"/>
                <a:sym typeface="Montserrat"/>
              </a:rPr>
              <a:t>Climate change: </a:t>
            </a:r>
            <a:r>
              <a:rPr lang="en" sz="1400">
                <a:solidFill>
                  <a:schemeClr val="lt1"/>
                </a:solidFill>
                <a:latin typeface="Montserrat"/>
                <a:ea typeface="Montserrat"/>
                <a:cs typeface="Montserrat"/>
                <a:sym typeface="Montserrat"/>
              </a:rPr>
              <a:t>change in the average conditions in a place over time (temperatures, weather patterns, etc.). Long-term climate change is caused by human activity.</a:t>
            </a:r>
            <a:endParaRPr sz="1400">
              <a:solidFill>
                <a:schemeClr val="lt1"/>
              </a:solidFill>
              <a:latin typeface="Montserrat"/>
              <a:ea typeface="Montserrat"/>
              <a:cs typeface="Montserrat"/>
              <a:sym typeface="Montserrat"/>
            </a:endParaRPr>
          </a:p>
          <a:p>
            <a:pPr indent="-317500" lvl="0" marL="457200" rtl="0" algn="l">
              <a:spcBef>
                <a:spcPts val="0"/>
              </a:spcBef>
              <a:spcAft>
                <a:spcPts val="0"/>
              </a:spcAft>
              <a:buClr>
                <a:schemeClr val="lt1"/>
              </a:buClr>
              <a:buSzPts val="1400"/>
              <a:buFont typeface="Montserrat"/>
              <a:buChar char="●"/>
            </a:pPr>
            <a:r>
              <a:rPr b="1" lang="en" sz="1400">
                <a:solidFill>
                  <a:schemeClr val="lt1"/>
                </a:solidFill>
                <a:latin typeface="Montserrat"/>
                <a:ea typeface="Montserrat"/>
                <a:cs typeface="Montserrat"/>
                <a:sym typeface="Montserrat"/>
              </a:rPr>
              <a:t>Climate resilience: </a:t>
            </a:r>
            <a:r>
              <a:rPr lang="en" sz="1400">
                <a:solidFill>
                  <a:schemeClr val="lt1"/>
                </a:solidFill>
                <a:latin typeface="Montserrat"/>
                <a:ea typeface="Montserrat"/>
                <a:cs typeface="Montserrat"/>
                <a:sym typeface="Montserrat"/>
              </a:rPr>
              <a:t>The ability to prepare for, recover from, and adapt to the impacts of climate change.</a:t>
            </a:r>
            <a:endParaRPr sz="1400">
              <a:solidFill>
                <a:schemeClr val="lt1"/>
              </a:solidFill>
              <a:latin typeface="Montserrat"/>
              <a:ea typeface="Montserrat"/>
              <a:cs typeface="Montserrat"/>
              <a:sym typeface="Montserrat"/>
            </a:endParaRPr>
          </a:p>
          <a:p>
            <a:pPr indent="0" lvl="0" marL="457200" rtl="0" algn="l">
              <a:spcBef>
                <a:spcPts val="1200"/>
              </a:spcBef>
              <a:spcAft>
                <a:spcPts val="0"/>
              </a:spcAft>
              <a:buNone/>
            </a:pPr>
            <a:r>
              <a:t/>
            </a:r>
            <a:endParaRPr sz="1400">
              <a:solidFill>
                <a:schemeClr val="lt1"/>
              </a:solidFill>
              <a:latin typeface="Montserrat"/>
              <a:ea typeface="Montserrat"/>
              <a:cs typeface="Montserrat"/>
              <a:sym typeface="Montserrat"/>
            </a:endParaRPr>
          </a:p>
          <a:p>
            <a:pPr indent="0" lvl="0" marL="457200" rtl="0" algn="l">
              <a:spcBef>
                <a:spcPts val="1200"/>
              </a:spcBef>
              <a:spcAft>
                <a:spcPts val="0"/>
              </a:spcAft>
              <a:buNone/>
            </a:pPr>
            <a:r>
              <a:t/>
            </a:r>
            <a:endParaRPr b="1" sz="1400">
              <a:solidFill>
                <a:schemeClr val="lt1"/>
              </a:solidFill>
              <a:latin typeface="Montserrat"/>
              <a:ea typeface="Montserrat"/>
              <a:cs typeface="Montserrat"/>
              <a:sym typeface="Montserrat"/>
            </a:endParaRPr>
          </a:p>
          <a:p>
            <a:pPr indent="0" lvl="0" marL="457200" rtl="0" algn="l">
              <a:spcBef>
                <a:spcPts val="1200"/>
              </a:spcBef>
              <a:spcAft>
                <a:spcPts val="0"/>
              </a:spcAft>
              <a:buNone/>
            </a:pPr>
            <a:r>
              <a:t/>
            </a:r>
            <a:endParaRPr b="1" sz="1400">
              <a:solidFill>
                <a:schemeClr val="lt1"/>
              </a:solidFill>
              <a:latin typeface="Montserrat"/>
              <a:ea typeface="Montserrat"/>
              <a:cs typeface="Montserrat"/>
              <a:sym typeface="Montserrat"/>
            </a:endParaRPr>
          </a:p>
          <a:p>
            <a:pPr indent="0" lvl="0" marL="0" rtl="0" algn="l">
              <a:spcBef>
                <a:spcPts val="1200"/>
              </a:spcBef>
              <a:spcAft>
                <a:spcPts val="1200"/>
              </a:spcAft>
              <a:buNone/>
            </a:pPr>
            <a:r>
              <a:t/>
            </a:r>
            <a:endParaRPr sz="1400">
              <a:solidFill>
                <a:schemeClr val="lt1"/>
              </a:solidFill>
              <a:latin typeface="Montserrat"/>
              <a:ea typeface="Montserrat"/>
              <a:cs typeface="Montserrat"/>
              <a:sym typeface="Montserrat"/>
            </a:endParaRPr>
          </a:p>
        </p:txBody>
      </p:sp>
      <p:sp>
        <p:nvSpPr>
          <p:cNvPr id="88" name="Google Shape;88;p19"/>
          <p:cNvSpPr txBox="1"/>
          <p:nvPr/>
        </p:nvSpPr>
        <p:spPr>
          <a:xfrm>
            <a:off x="911700" y="300225"/>
            <a:ext cx="7558800" cy="631200"/>
          </a:xfrm>
          <a:prstGeom prst="rect">
            <a:avLst/>
          </a:prstGeom>
          <a:noFill/>
          <a:ln>
            <a:noFill/>
          </a:ln>
        </p:spPr>
        <p:txBody>
          <a:bodyPr anchorCtr="0" anchor="t" bIns="91425" lIns="91425" spcFirstLastPara="1" rIns="91425" wrap="square" tIns="91425">
            <a:spAutoFit/>
          </a:bodyPr>
          <a:lstStyle/>
          <a:p>
            <a:pPr indent="0" lvl="0" marL="12700" marR="76200" rtl="0" algn="ctr">
              <a:lnSpc>
                <a:spcPct val="100000"/>
              </a:lnSpc>
              <a:spcBef>
                <a:spcPts val="100"/>
              </a:spcBef>
              <a:spcAft>
                <a:spcPts val="0"/>
              </a:spcAft>
              <a:buNone/>
            </a:pPr>
            <a:r>
              <a:rPr b="1" lang="en" sz="2900">
                <a:solidFill>
                  <a:srgbClr val="FFFFFF"/>
                </a:solidFill>
                <a:latin typeface="Montserrat"/>
                <a:ea typeface="Montserrat"/>
                <a:cs typeface="Montserrat"/>
                <a:sym typeface="Montserrat"/>
              </a:rPr>
              <a:t>Key Terms</a:t>
            </a:r>
            <a:endParaRPr b="1" sz="2900">
              <a:solidFill>
                <a:srgbClr val="FFFFFF"/>
              </a:solidFill>
              <a:latin typeface="Montserrat"/>
              <a:ea typeface="Montserrat"/>
              <a:cs typeface="Montserrat"/>
              <a:sym typeface="Montserrat"/>
            </a:endParaRPr>
          </a:p>
        </p:txBody>
      </p:sp>
      <p:sp>
        <p:nvSpPr>
          <p:cNvPr id="89" name="Google Shape;89;p19"/>
          <p:cNvSpPr txBox="1"/>
          <p:nvPr>
            <p:ph idx="4294967295" type="subTitle"/>
          </p:nvPr>
        </p:nvSpPr>
        <p:spPr>
          <a:xfrm>
            <a:off x="4914350" y="986600"/>
            <a:ext cx="3938700" cy="3538800"/>
          </a:xfrm>
          <a:prstGeom prst="rect">
            <a:avLst/>
          </a:prstGeom>
        </p:spPr>
        <p:txBody>
          <a:bodyPr anchorCtr="0" anchor="t" bIns="91425" lIns="91425" spcFirstLastPara="1" rIns="91425" wrap="square" tIns="91425">
            <a:normAutofit/>
          </a:bodyPr>
          <a:lstStyle/>
          <a:p>
            <a:pPr indent="0" lvl="0" marL="457200" rtl="0" algn="l">
              <a:spcBef>
                <a:spcPts val="0"/>
              </a:spcBef>
              <a:spcAft>
                <a:spcPts val="0"/>
              </a:spcAft>
              <a:buNone/>
            </a:pPr>
            <a:r>
              <a:t/>
            </a:r>
            <a:endParaRPr sz="1400">
              <a:solidFill>
                <a:schemeClr val="lt1"/>
              </a:solidFill>
              <a:latin typeface="Montserrat"/>
              <a:ea typeface="Montserrat"/>
              <a:cs typeface="Montserrat"/>
              <a:sym typeface="Montserrat"/>
            </a:endParaRPr>
          </a:p>
          <a:p>
            <a:pPr indent="0" lvl="0" marL="457200" rtl="0" algn="l">
              <a:spcBef>
                <a:spcPts val="1200"/>
              </a:spcBef>
              <a:spcAft>
                <a:spcPts val="0"/>
              </a:spcAft>
              <a:buNone/>
            </a:pPr>
            <a:r>
              <a:t/>
            </a:r>
            <a:endParaRPr b="1" sz="1300">
              <a:solidFill>
                <a:schemeClr val="lt1"/>
              </a:solidFill>
              <a:latin typeface="Montserrat"/>
              <a:ea typeface="Montserrat"/>
              <a:cs typeface="Montserrat"/>
              <a:sym typeface="Montserrat"/>
            </a:endParaRPr>
          </a:p>
          <a:p>
            <a:pPr indent="0" lvl="0" marL="0" rtl="0" algn="l">
              <a:spcBef>
                <a:spcPts val="1200"/>
              </a:spcBef>
              <a:spcAft>
                <a:spcPts val="1200"/>
              </a:spcAft>
              <a:buNone/>
            </a:pPr>
            <a:r>
              <a:t/>
            </a:r>
            <a:endParaRPr sz="1300">
              <a:solidFill>
                <a:schemeClr val="lt1"/>
              </a:solidFill>
              <a:latin typeface="Montserrat"/>
              <a:ea typeface="Montserrat"/>
              <a:cs typeface="Montserrat"/>
              <a:sym typeface="Montserrat"/>
            </a:endParaRPr>
          </a:p>
        </p:txBody>
      </p:sp>
      <p:sp>
        <p:nvSpPr>
          <p:cNvPr id="90" name="Google Shape;90;p19"/>
          <p:cNvSpPr/>
          <p:nvPr/>
        </p:nvSpPr>
        <p:spPr>
          <a:xfrm>
            <a:off x="3117125" y="350275"/>
            <a:ext cx="443100" cy="464700"/>
          </a:xfrm>
          <a:prstGeom prst="star5">
            <a:avLst>
              <a:gd fmla="val 19098" name="adj"/>
              <a:gd fmla="val 105146" name="hf"/>
              <a:gd fmla="val 110557" name="vf"/>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1" name="Google Shape;91;p19"/>
          <p:cNvSpPr/>
          <p:nvPr/>
        </p:nvSpPr>
        <p:spPr>
          <a:xfrm>
            <a:off x="5750350" y="383475"/>
            <a:ext cx="443100" cy="464700"/>
          </a:xfrm>
          <a:prstGeom prst="star5">
            <a:avLst>
              <a:gd fmla="val 19098" name="adj"/>
              <a:gd fmla="val 105146" name="hf"/>
              <a:gd fmla="val 110557" name="vf"/>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55"/>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Climate Change Challenges</a:t>
            </a:r>
            <a:endParaRPr b="1">
              <a:latin typeface="Montserrat"/>
              <a:ea typeface="Montserrat"/>
              <a:cs typeface="Montserrat"/>
              <a:sym typeface="Montserrat"/>
            </a:endParaRPr>
          </a:p>
        </p:txBody>
      </p:sp>
      <p:sp>
        <p:nvSpPr>
          <p:cNvPr id="475" name="Google Shape;475;p55"/>
          <p:cNvSpPr txBox="1"/>
          <p:nvPr>
            <p:ph idx="4294967295" type="title"/>
          </p:nvPr>
        </p:nvSpPr>
        <p:spPr>
          <a:xfrm>
            <a:off x="404650" y="3269025"/>
            <a:ext cx="3377400" cy="109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latin typeface="Montserrat"/>
                <a:ea typeface="Montserrat"/>
                <a:cs typeface="Montserrat"/>
                <a:sym typeface="Montserrat"/>
              </a:rPr>
              <a:t>Sunny day or high tide flooding: </a:t>
            </a:r>
            <a:r>
              <a:rPr lang="en" sz="1400">
                <a:latin typeface="Montserrat"/>
                <a:ea typeface="Montserrat"/>
                <a:cs typeface="Montserrat"/>
                <a:sym typeface="Montserrat"/>
              </a:rPr>
              <a:t>flooding that happens during high tide, without a storm </a:t>
            </a:r>
            <a:r>
              <a:rPr lang="en" sz="1400">
                <a:latin typeface="Montserrat"/>
                <a:ea typeface="Montserrat"/>
                <a:cs typeface="Montserrat"/>
                <a:sym typeface="Montserrat"/>
              </a:rPr>
              <a:t>present. This kind of flooding is becoming increasingly common in coastal communities as sea levels rise.</a:t>
            </a:r>
            <a:endParaRPr sz="1400">
              <a:latin typeface="Montserrat"/>
              <a:ea typeface="Montserrat"/>
              <a:cs typeface="Montserrat"/>
              <a:sym typeface="Montserrat"/>
            </a:endParaRPr>
          </a:p>
          <a:p>
            <a:pPr indent="0" lvl="0" marL="0" rtl="0" algn="l">
              <a:spcBef>
                <a:spcPts val="0"/>
              </a:spcBef>
              <a:spcAft>
                <a:spcPts val="0"/>
              </a:spcAft>
              <a:buNone/>
            </a:pPr>
            <a:r>
              <a:t/>
            </a:r>
            <a:endParaRPr sz="1400">
              <a:latin typeface="Montserrat"/>
              <a:ea typeface="Montserrat"/>
              <a:cs typeface="Montserrat"/>
              <a:sym typeface="Montserrat"/>
            </a:endParaRPr>
          </a:p>
        </p:txBody>
      </p:sp>
      <p:sp>
        <p:nvSpPr>
          <p:cNvPr id="476" name="Google Shape;476;p55"/>
          <p:cNvSpPr txBox="1"/>
          <p:nvPr>
            <p:ph idx="4294967295" type="title"/>
          </p:nvPr>
        </p:nvSpPr>
        <p:spPr>
          <a:xfrm>
            <a:off x="4653275" y="3269025"/>
            <a:ext cx="3377400" cy="142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400">
                <a:latin typeface="Montserrat"/>
                <a:ea typeface="Montserrat"/>
                <a:cs typeface="Montserrat"/>
                <a:sym typeface="Montserrat"/>
              </a:rPr>
              <a:t>Storm surge</a:t>
            </a:r>
            <a:r>
              <a:rPr b="1" lang="en" sz="1400">
                <a:latin typeface="Montserrat"/>
                <a:ea typeface="Montserrat"/>
                <a:cs typeface="Montserrat"/>
                <a:sym typeface="Montserrat"/>
              </a:rPr>
              <a:t>: </a:t>
            </a:r>
            <a:r>
              <a:rPr lang="en" sz="1400">
                <a:latin typeface="Montserrat"/>
                <a:ea typeface="Montserrat"/>
                <a:cs typeface="Montserrat"/>
                <a:sym typeface="Montserrat"/>
              </a:rPr>
              <a:t>rise in sea levels caused by intense winds during a storm. Climate change is making storms more frequent and severe.</a:t>
            </a:r>
            <a:endParaRPr sz="1400">
              <a:latin typeface="Montserrat"/>
              <a:ea typeface="Montserrat"/>
              <a:cs typeface="Montserrat"/>
              <a:sym typeface="Montserrat"/>
            </a:endParaRPr>
          </a:p>
          <a:p>
            <a:pPr indent="0" lvl="0" marL="0" rtl="0" algn="l">
              <a:spcBef>
                <a:spcPts val="0"/>
              </a:spcBef>
              <a:spcAft>
                <a:spcPts val="0"/>
              </a:spcAft>
              <a:buNone/>
            </a:pPr>
            <a:r>
              <a:t/>
            </a:r>
            <a:endParaRPr sz="1400">
              <a:latin typeface="Montserrat"/>
              <a:ea typeface="Montserrat"/>
              <a:cs typeface="Montserrat"/>
              <a:sym typeface="Montserrat"/>
            </a:endParaRPr>
          </a:p>
        </p:txBody>
      </p:sp>
      <p:pic>
        <p:nvPicPr>
          <p:cNvPr id="477" name="Google Shape;477;p55"/>
          <p:cNvPicPr preferRelativeResize="0"/>
          <p:nvPr/>
        </p:nvPicPr>
        <p:blipFill>
          <a:blip r:embed="rId3">
            <a:alphaModFix/>
          </a:blip>
          <a:stretch>
            <a:fillRect/>
          </a:stretch>
        </p:blipFill>
        <p:spPr>
          <a:xfrm>
            <a:off x="438200" y="1026375"/>
            <a:ext cx="3363975" cy="2242650"/>
          </a:xfrm>
          <a:prstGeom prst="rect">
            <a:avLst/>
          </a:prstGeom>
          <a:noFill/>
          <a:ln>
            <a:noFill/>
          </a:ln>
        </p:spPr>
      </p:pic>
      <p:pic>
        <p:nvPicPr>
          <p:cNvPr id="478" name="Google Shape;478;p55"/>
          <p:cNvPicPr preferRelativeResize="0"/>
          <p:nvPr/>
        </p:nvPicPr>
        <p:blipFill>
          <a:blip r:embed="rId4">
            <a:alphaModFix/>
          </a:blip>
          <a:stretch>
            <a:fillRect/>
          </a:stretch>
        </p:blipFill>
        <p:spPr>
          <a:xfrm>
            <a:off x="4655400" y="1026375"/>
            <a:ext cx="3377400" cy="224979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56"/>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Climate Change Challenges</a:t>
            </a:r>
            <a:endParaRPr b="1">
              <a:latin typeface="Montserrat"/>
              <a:ea typeface="Montserrat"/>
              <a:cs typeface="Montserrat"/>
              <a:sym typeface="Montserrat"/>
            </a:endParaRPr>
          </a:p>
        </p:txBody>
      </p:sp>
      <p:sp>
        <p:nvSpPr>
          <p:cNvPr id="484" name="Google Shape;484;p56"/>
          <p:cNvSpPr txBox="1"/>
          <p:nvPr>
            <p:ph idx="4294967295" type="title"/>
          </p:nvPr>
        </p:nvSpPr>
        <p:spPr>
          <a:xfrm>
            <a:off x="452375" y="788175"/>
            <a:ext cx="6263100" cy="97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1800">
                <a:latin typeface="Montserrat"/>
                <a:ea typeface="Montserrat"/>
                <a:cs typeface="Montserrat"/>
                <a:sym typeface="Montserrat"/>
              </a:rPr>
              <a:t>Question: </a:t>
            </a:r>
            <a:endParaRPr b="1" sz="1800">
              <a:latin typeface="Montserrat"/>
              <a:ea typeface="Montserrat"/>
              <a:cs typeface="Montserrat"/>
              <a:sym typeface="Montserrat"/>
            </a:endParaRPr>
          </a:p>
          <a:p>
            <a:pPr indent="0" lvl="0" marL="0" rtl="0" algn="l">
              <a:spcBef>
                <a:spcPts val="0"/>
              </a:spcBef>
              <a:spcAft>
                <a:spcPts val="0"/>
              </a:spcAft>
              <a:buSzPts val="990"/>
              <a:buNone/>
            </a:pPr>
            <a:r>
              <a:rPr lang="en" sz="1800">
                <a:latin typeface="Montserrat"/>
                <a:ea typeface="Montserrat"/>
                <a:cs typeface="Montserrat"/>
                <a:sym typeface="Montserrat"/>
              </a:rPr>
              <a:t>Do you think this sunny day flooding or storm surge?</a:t>
            </a:r>
            <a:endParaRPr sz="1800">
              <a:latin typeface="Montserrat"/>
              <a:ea typeface="Montserrat"/>
              <a:cs typeface="Montserrat"/>
              <a:sym typeface="Montserrat"/>
            </a:endParaRPr>
          </a:p>
        </p:txBody>
      </p:sp>
      <p:pic>
        <p:nvPicPr>
          <p:cNvPr id="485" name="Google Shape;485;p56"/>
          <p:cNvPicPr preferRelativeResize="0"/>
          <p:nvPr/>
        </p:nvPicPr>
        <p:blipFill>
          <a:blip r:embed="rId3">
            <a:alphaModFix/>
          </a:blip>
          <a:stretch>
            <a:fillRect/>
          </a:stretch>
        </p:blipFill>
        <p:spPr>
          <a:xfrm>
            <a:off x="572247" y="1444150"/>
            <a:ext cx="5094726" cy="33986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57"/>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Climate Change Challenges</a:t>
            </a:r>
            <a:endParaRPr b="1">
              <a:latin typeface="Montserrat"/>
              <a:ea typeface="Montserrat"/>
              <a:cs typeface="Montserrat"/>
              <a:sym typeface="Montserrat"/>
            </a:endParaRPr>
          </a:p>
        </p:txBody>
      </p:sp>
      <p:sp>
        <p:nvSpPr>
          <p:cNvPr id="491" name="Google Shape;491;p57"/>
          <p:cNvSpPr txBox="1"/>
          <p:nvPr>
            <p:ph idx="4294967295" type="title"/>
          </p:nvPr>
        </p:nvSpPr>
        <p:spPr>
          <a:xfrm>
            <a:off x="452375" y="788175"/>
            <a:ext cx="6263100" cy="97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1800">
                <a:latin typeface="Montserrat"/>
                <a:ea typeface="Montserrat"/>
                <a:cs typeface="Montserrat"/>
                <a:sym typeface="Montserrat"/>
              </a:rPr>
              <a:t>Answer</a:t>
            </a:r>
            <a:r>
              <a:rPr b="1" lang="en" sz="1800">
                <a:latin typeface="Montserrat"/>
                <a:ea typeface="Montserrat"/>
                <a:cs typeface="Montserrat"/>
                <a:sym typeface="Montserrat"/>
              </a:rPr>
              <a:t>: </a:t>
            </a:r>
            <a:endParaRPr b="1" sz="1800">
              <a:latin typeface="Montserrat"/>
              <a:ea typeface="Montserrat"/>
              <a:cs typeface="Montserrat"/>
              <a:sym typeface="Montserrat"/>
            </a:endParaRPr>
          </a:p>
          <a:p>
            <a:pPr indent="0" lvl="0" marL="0" rtl="0" algn="l">
              <a:spcBef>
                <a:spcPts val="0"/>
              </a:spcBef>
              <a:spcAft>
                <a:spcPts val="0"/>
              </a:spcAft>
              <a:buSzPts val="990"/>
              <a:buNone/>
            </a:pPr>
            <a:r>
              <a:rPr lang="en" sz="1800">
                <a:latin typeface="Montserrat"/>
                <a:ea typeface="Montserrat"/>
                <a:cs typeface="Montserrat"/>
                <a:sym typeface="Montserrat"/>
              </a:rPr>
              <a:t>Sunny day flooding</a:t>
            </a:r>
            <a:endParaRPr sz="1800">
              <a:latin typeface="Montserrat"/>
              <a:ea typeface="Montserrat"/>
              <a:cs typeface="Montserrat"/>
              <a:sym typeface="Montserrat"/>
            </a:endParaRPr>
          </a:p>
        </p:txBody>
      </p:sp>
      <p:pic>
        <p:nvPicPr>
          <p:cNvPr id="492" name="Google Shape;492;p57"/>
          <p:cNvPicPr preferRelativeResize="0"/>
          <p:nvPr/>
        </p:nvPicPr>
        <p:blipFill>
          <a:blip r:embed="rId3">
            <a:alphaModFix/>
          </a:blip>
          <a:stretch>
            <a:fillRect/>
          </a:stretch>
        </p:blipFill>
        <p:spPr>
          <a:xfrm>
            <a:off x="572247" y="1444150"/>
            <a:ext cx="5094726" cy="33986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58"/>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Climate Change Challenges</a:t>
            </a:r>
            <a:endParaRPr b="1">
              <a:latin typeface="Montserrat"/>
              <a:ea typeface="Montserrat"/>
              <a:cs typeface="Montserrat"/>
              <a:sym typeface="Montserrat"/>
            </a:endParaRPr>
          </a:p>
        </p:txBody>
      </p:sp>
      <p:sp>
        <p:nvSpPr>
          <p:cNvPr id="498" name="Google Shape;498;p58"/>
          <p:cNvSpPr txBox="1"/>
          <p:nvPr>
            <p:ph idx="4294967295" type="title"/>
          </p:nvPr>
        </p:nvSpPr>
        <p:spPr>
          <a:xfrm>
            <a:off x="452375" y="788175"/>
            <a:ext cx="6263100" cy="97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1800">
                <a:latin typeface="Montserrat"/>
                <a:ea typeface="Montserrat"/>
                <a:cs typeface="Montserrat"/>
                <a:sym typeface="Montserrat"/>
              </a:rPr>
              <a:t>Question: </a:t>
            </a:r>
            <a:endParaRPr b="1" sz="1800">
              <a:latin typeface="Montserrat"/>
              <a:ea typeface="Montserrat"/>
              <a:cs typeface="Montserrat"/>
              <a:sym typeface="Montserrat"/>
            </a:endParaRPr>
          </a:p>
          <a:p>
            <a:pPr indent="0" lvl="0" marL="0" rtl="0" algn="l">
              <a:spcBef>
                <a:spcPts val="0"/>
              </a:spcBef>
              <a:spcAft>
                <a:spcPts val="0"/>
              </a:spcAft>
              <a:buSzPts val="990"/>
              <a:buNone/>
            </a:pPr>
            <a:r>
              <a:rPr lang="en" sz="1800">
                <a:latin typeface="Montserrat"/>
                <a:ea typeface="Montserrat"/>
                <a:cs typeface="Montserrat"/>
                <a:sym typeface="Montserrat"/>
              </a:rPr>
              <a:t>Do you think</a:t>
            </a:r>
            <a:r>
              <a:rPr lang="en" sz="1800">
                <a:latin typeface="Montserrat"/>
                <a:ea typeface="Montserrat"/>
                <a:cs typeface="Montserrat"/>
                <a:sym typeface="Montserrat"/>
              </a:rPr>
              <a:t> this sunny day flooding or storm surge?</a:t>
            </a:r>
            <a:endParaRPr sz="1800">
              <a:latin typeface="Montserrat"/>
              <a:ea typeface="Montserrat"/>
              <a:cs typeface="Montserrat"/>
              <a:sym typeface="Montserrat"/>
            </a:endParaRPr>
          </a:p>
        </p:txBody>
      </p:sp>
      <p:pic>
        <p:nvPicPr>
          <p:cNvPr id="499" name="Google Shape;499;p58"/>
          <p:cNvPicPr preferRelativeResize="0"/>
          <p:nvPr/>
        </p:nvPicPr>
        <p:blipFill>
          <a:blip r:embed="rId3">
            <a:alphaModFix/>
          </a:blip>
          <a:stretch>
            <a:fillRect/>
          </a:stretch>
        </p:blipFill>
        <p:spPr>
          <a:xfrm>
            <a:off x="569750" y="1505550"/>
            <a:ext cx="4309800" cy="33991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59"/>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Climate Change Challenges</a:t>
            </a:r>
            <a:endParaRPr b="1">
              <a:latin typeface="Montserrat"/>
              <a:ea typeface="Montserrat"/>
              <a:cs typeface="Montserrat"/>
              <a:sym typeface="Montserrat"/>
            </a:endParaRPr>
          </a:p>
        </p:txBody>
      </p:sp>
      <p:sp>
        <p:nvSpPr>
          <p:cNvPr id="505" name="Google Shape;505;p59"/>
          <p:cNvSpPr txBox="1"/>
          <p:nvPr>
            <p:ph idx="4294967295" type="title"/>
          </p:nvPr>
        </p:nvSpPr>
        <p:spPr>
          <a:xfrm>
            <a:off x="452375" y="788175"/>
            <a:ext cx="6263100" cy="97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1800">
                <a:latin typeface="Montserrat"/>
                <a:ea typeface="Montserrat"/>
                <a:cs typeface="Montserrat"/>
                <a:sym typeface="Montserrat"/>
              </a:rPr>
              <a:t>Answer:</a:t>
            </a:r>
            <a:r>
              <a:rPr b="1" lang="en" sz="1800">
                <a:latin typeface="Montserrat"/>
                <a:ea typeface="Montserrat"/>
                <a:cs typeface="Montserrat"/>
                <a:sym typeface="Montserrat"/>
              </a:rPr>
              <a:t> </a:t>
            </a:r>
            <a:endParaRPr b="1" sz="1800">
              <a:latin typeface="Montserrat"/>
              <a:ea typeface="Montserrat"/>
              <a:cs typeface="Montserrat"/>
              <a:sym typeface="Montserrat"/>
            </a:endParaRPr>
          </a:p>
          <a:p>
            <a:pPr indent="0" lvl="0" marL="0" rtl="0" algn="l">
              <a:spcBef>
                <a:spcPts val="0"/>
              </a:spcBef>
              <a:spcAft>
                <a:spcPts val="0"/>
              </a:spcAft>
              <a:buSzPts val="990"/>
              <a:buNone/>
            </a:pPr>
            <a:r>
              <a:rPr lang="en" sz="1800">
                <a:latin typeface="Montserrat"/>
                <a:ea typeface="Montserrat"/>
                <a:cs typeface="Montserrat"/>
                <a:sym typeface="Montserrat"/>
              </a:rPr>
              <a:t>Storm surge</a:t>
            </a:r>
            <a:endParaRPr sz="1800">
              <a:latin typeface="Montserrat"/>
              <a:ea typeface="Montserrat"/>
              <a:cs typeface="Montserrat"/>
              <a:sym typeface="Montserrat"/>
            </a:endParaRPr>
          </a:p>
        </p:txBody>
      </p:sp>
      <p:pic>
        <p:nvPicPr>
          <p:cNvPr id="506" name="Google Shape;506;p59"/>
          <p:cNvPicPr preferRelativeResize="0"/>
          <p:nvPr/>
        </p:nvPicPr>
        <p:blipFill>
          <a:blip r:embed="rId3">
            <a:alphaModFix/>
          </a:blip>
          <a:stretch>
            <a:fillRect/>
          </a:stretch>
        </p:blipFill>
        <p:spPr>
          <a:xfrm>
            <a:off x="569750" y="1505550"/>
            <a:ext cx="4309800" cy="33991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60"/>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Climate Change Challenges</a:t>
            </a:r>
            <a:endParaRPr b="1">
              <a:latin typeface="Montserrat"/>
              <a:ea typeface="Montserrat"/>
              <a:cs typeface="Montserrat"/>
              <a:sym typeface="Montserrat"/>
            </a:endParaRPr>
          </a:p>
        </p:txBody>
      </p:sp>
      <p:sp>
        <p:nvSpPr>
          <p:cNvPr id="512" name="Google Shape;512;p60"/>
          <p:cNvSpPr/>
          <p:nvPr/>
        </p:nvSpPr>
        <p:spPr>
          <a:xfrm>
            <a:off x="3763150" y="1169850"/>
            <a:ext cx="2885700" cy="1568400"/>
          </a:xfrm>
          <a:prstGeom prst="wedgeRoundRectCallout">
            <a:avLst>
              <a:gd fmla="val -33243" name="adj1"/>
              <a:gd fmla="val 75067"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3" name="Google Shape;513;p60"/>
          <p:cNvSpPr txBox="1"/>
          <p:nvPr/>
        </p:nvSpPr>
        <p:spPr>
          <a:xfrm flipH="1">
            <a:off x="3841400" y="1309800"/>
            <a:ext cx="2650200" cy="142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ontserrat"/>
                <a:ea typeface="Montserrat"/>
                <a:cs typeface="Montserrat"/>
                <a:sym typeface="Montserrat"/>
              </a:rPr>
              <a:t>Have you seen either of these challenges before?</a:t>
            </a:r>
            <a:endParaRPr b="1" sz="1800">
              <a:solidFill>
                <a:schemeClr val="dk1"/>
              </a:solidFill>
              <a:latin typeface="Montserrat"/>
              <a:ea typeface="Montserrat"/>
              <a:cs typeface="Montserrat"/>
              <a:sym typeface="Montserrat"/>
            </a:endParaRPr>
          </a:p>
        </p:txBody>
      </p:sp>
      <p:pic>
        <p:nvPicPr>
          <p:cNvPr id="514" name="Google Shape;514;p60"/>
          <p:cNvPicPr preferRelativeResize="0"/>
          <p:nvPr/>
        </p:nvPicPr>
        <p:blipFill>
          <a:blip r:embed="rId3">
            <a:alphaModFix/>
          </a:blip>
          <a:stretch>
            <a:fillRect/>
          </a:stretch>
        </p:blipFill>
        <p:spPr>
          <a:xfrm flipH="1">
            <a:off x="1427875" y="2704150"/>
            <a:ext cx="2265325" cy="22653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61"/>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Climate Change Challenges</a:t>
            </a:r>
            <a:endParaRPr b="1">
              <a:latin typeface="Montserrat"/>
              <a:ea typeface="Montserrat"/>
              <a:cs typeface="Montserrat"/>
              <a:sym typeface="Montserrat"/>
            </a:endParaRPr>
          </a:p>
        </p:txBody>
      </p:sp>
      <p:sp>
        <p:nvSpPr>
          <p:cNvPr id="520" name="Google Shape;520;p61"/>
          <p:cNvSpPr/>
          <p:nvPr/>
        </p:nvSpPr>
        <p:spPr>
          <a:xfrm>
            <a:off x="3763150" y="1169850"/>
            <a:ext cx="2885700" cy="1568400"/>
          </a:xfrm>
          <a:prstGeom prst="wedgeRoundRectCallout">
            <a:avLst>
              <a:gd fmla="val -33243" name="adj1"/>
              <a:gd fmla="val 75067"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1" name="Google Shape;521;p61"/>
          <p:cNvSpPr txBox="1"/>
          <p:nvPr/>
        </p:nvSpPr>
        <p:spPr>
          <a:xfrm flipH="1">
            <a:off x="3841400" y="1309800"/>
            <a:ext cx="2650200" cy="142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ontserrat"/>
                <a:ea typeface="Montserrat"/>
                <a:cs typeface="Montserrat"/>
                <a:sym typeface="Montserrat"/>
              </a:rPr>
              <a:t>What have you heard about Superstorm Sandy?</a:t>
            </a:r>
            <a:endParaRPr b="1" sz="1800">
              <a:solidFill>
                <a:schemeClr val="dk1"/>
              </a:solidFill>
              <a:latin typeface="Montserrat"/>
              <a:ea typeface="Montserrat"/>
              <a:cs typeface="Montserrat"/>
              <a:sym typeface="Montserrat"/>
            </a:endParaRPr>
          </a:p>
        </p:txBody>
      </p:sp>
      <p:pic>
        <p:nvPicPr>
          <p:cNvPr id="522" name="Google Shape;522;p61"/>
          <p:cNvPicPr preferRelativeResize="0"/>
          <p:nvPr/>
        </p:nvPicPr>
        <p:blipFill>
          <a:blip r:embed="rId3">
            <a:alphaModFix/>
          </a:blip>
          <a:stretch>
            <a:fillRect/>
          </a:stretch>
        </p:blipFill>
        <p:spPr>
          <a:xfrm flipH="1">
            <a:off x="1427875" y="2704150"/>
            <a:ext cx="2265325" cy="22653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62"/>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Resilience Strategies</a:t>
            </a:r>
            <a:endParaRPr b="1">
              <a:latin typeface="Montserrat"/>
              <a:ea typeface="Montserrat"/>
              <a:cs typeface="Montserrat"/>
              <a:sym typeface="Montserrat"/>
            </a:endParaRPr>
          </a:p>
        </p:txBody>
      </p:sp>
      <p:pic>
        <p:nvPicPr>
          <p:cNvPr descr="As Groins Take Shape, the Rockaway Project Keeps Moving &gt; New York District  Website &gt; New York District News Story" id="528" name="Google Shape;528;p62"/>
          <p:cNvPicPr preferRelativeResize="0"/>
          <p:nvPr/>
        </p:nvPicPr>
        <p:blipFill rotWithShape="1">
          <a:blip r:embed="rId3">
            <a:alphaModFix/>
          </a:blip>
          <a:srcRect b="0" l="0" r="25942" t="0"/>
          <a:stretch/>
        </p:blipFill>
        <p:spPr>
          <a:xfrm>
            <a:off x="358250" y="1854375"/>
            <a:ext cx="2666256" cy="2025126"/>
          </a:xfrm>
          <a:prstGeom prst="rect">
            <a:avLst/>
          </a:prstGeom>
          <a:noFill/>
          <a:ln>
            <a:noFill/>
          </a:ln>
        </p:spPr>
      </p:pic>
      <p:pic>
        <p:nvPicPr>
          <p:cNvPr id="529" name="Google Shape;529;p62"/>
          <p:cNvPicPr preferRelativeResize="0"/>
          <p:nvPr/>
        </p:nvPicPr>
        <p:blipFill>
          <a:blip r:embed="rId4">
            <a:alphaModFix/>
          </a:blip>
          <a:stretch>
            <a:fillRect/>
          </a:stretch>
        </p:blipFill>
        <p:spPr>
          <a:xfrm>
            <a:off x="3116426" y="1854375"/>
            <a:ext cx="2702574" cy="2025125"/>
          </a:xfrm>
          <a:prstGeom prst="rect">
            <a:avLst/>
          </a:prstGeom>
          <a:noFill/>
          <a:ln>
            <a:noFill/>
          </a:ln>
        </p:spPr>
      </p:pic>
      <p:pic>
        <p:nvPicPr>
          <p:cNvPr id="530" name="Google Shape;530;p62"/>
          <p:cNvPicPr preferRelativeResize="0"/>
          <p:nvPr/>
        </p:nvPicPr>
        <p:blipFill rotWithShape="1">
          <a:blip r:embed="rId5">
            <a:alphaModFix/>
          </a:blip>
          <a:srcRect b="0" l="0" r="3390" t="0"/>
          <a:stretch/>
        </p:blipFill>
        <p:spPr>
          <a:xfrm>
            <a:off x="5910925" y="1854375"/>
            <a:ext cx="2931150" cy="2025126"/>
          </a:xfrm>
          <a:prstGeom prst="rect">
            <a:avLst/>
          </a:prstGeom>
          <a:noFill/>
          <a:ln>
            <a:noFill/>
          </a:ln>
        </p:spPr>
      </p:pic>
      <p:sp>
        <p:nvSpPr>
          <p:cNvPr id="531" name="Google Shape;531;p62"/>
          <p:cNvSpPr txBox="1"/>
          <p:nvPr>
            <p:ph idx="4294967295" type="title"/>
          </p:nvPr>
        </p:nvSpPr>
        <p:spPr>
          <a:xfrm>
            <a:off x="233025" y="3942450"/>
            <a:ext cx="2702700" cy="298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1438">
                <a:latin typeface="Montserrat"/>
                <a:ea typeface="Montserrat"/>
                <a:cs typeface="Montserrat"/>
                <a:sym typeface="Montserrat"/>
              </a:rPr>
              <a:t>USACE Resiliency Plan</a:t>
            </a:r>
            <a:endParaRPr b="1" sz="1338">
              <a:latin typeface="Montserrat"/>
              <a:ea typeface="Montserrat"/>
              <a:cs typeface="Montserrat"/>
              <a:sym typeface="Montserrat"/>
            </a:endParaRPr>
          </a:p>
        </p:txBody>
      </p:sp>
      <p:sp>
        <p:nvSpPr>
          <p:cNvPr id="532" name="Google Shape;532;p62"/>
          <p:cNvSpPr txBox="1"/>
          <p:nvPr>
            <p:ph idx="4294967295" type="title"/>
          </p:nvPr>
        </p:nvSpPr>
        <p:spPr>
          <a:xfrm>
            <a:off x="3129081" y="3942450"/>
            <a:ext cx="2702700" cy="298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1438">
                <a:latin typeface="Montserrat"/>
                <a:ea typeface="Montserrat"/>
                <a:cs typeface="Montserrat"/>
                <a:sym typeface="Montserrat"/>
              </a:rPr>
              <a:t>Boardwalk</a:t>
            </a:r>
            <a:endParaRPr b="1" sz="1338">
              <a:latin typeface="Montserrat"/>
              <a:ea typeface="Montserrat"/>
              <a:cs typeface="Montserrat"/>
              <a:sym typeface="Montserrat"/>
            </a:endParaRPr>
          </a:p>
        </p:txBody>
      </p:sp>
      <p:sp>
        <p:nvSpPr>
          <p:cNvPr id="533" name="Google Shape;533;p62"/>
          <p:cNvSpPr txBox="1"/>
          <p:nvPr>
            <p:ph idx="4294967295" type="title"/>
          </p:nvPr>
        </p:nvSpPr>
        <p:spPr>
          <a:xfrm>
            <a:off x="6025138" y="3942450"/>
            <a:ext cx="2702700" cy="298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1438">
                <a:latin typeface="Montserrat"/>
                <a:ea typeface="Montserrat"/>
                <a:cs typeface="Montserrat"/>
                <a:sym typeface="Montserrat"/>
              </a:rPr>
              <a:t>Dune Restoration</a:t>
            </a:r>
            <a:endParaRPr b="1" sz="1338">
              <a:latin typeface="Montserrat"/>
              <a:ea typeface="Montserrat"/>
              <a:cs typeface="Montserrat"/>
              <a:sym typeface="Montserrat"/>
            </a:endParaRPr>
          </a:p>
        </p:txBody>
      </p:sp>
      <p:sp>
        <p:nvSpPr>
          <p:cNvPr id="534" name="Google Shape;534;p62"/>
          <p:cNvSpPr txBox="1"/>
          <p:nvPr>
            <p:ph idx="4294967295" type="title"/>
          </p:nvPr>
        </p:nvSpPr>
        <p:spPr>
          <a:xfrm>
            <a:off x="299975" y="788175"/>
            <a:ext cx="6263100" cy="97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800">
                <a:latin typeface="Montserrat"/>
                <a:ea typeface="Montserrat"/>
                <a:cs typeface="Montserrat"/>
                <a:sym typeface="Montserrat"/>
              </a:rPr>
              <a:t>Today, we will explore three resilience strategies taking </a:t>
            </a:r>
            <a:r>
              <a:rPr lang="en" sz="1800">
                <a:latin typeface="Montserrat"/>
                <a:ea typeface="Montserrat"/>
                <a:cs typeface="Montserrat"/>
                <a:sym typeface="Montserrat"/>
              </a:rPr>
              <a:t>place</a:t>
            </a:r>
            <a:r>
              <a:rPr lang="en" sz="1800">
                <a:latin typeface="Montserrat"/>
                <a:ea typeface="Montserrat"/>
                <a:cs typeface="Montserrat"/>
                <a:sym typeface="Montserrat"/>
              </a:rPr>
              <a:t> in Rockaway.</a:t>
            </a:r>
            <a:endParaRPr sz="1800">
              <a:latin typeface="Montserrat"/>
              <a:ea typeface="Montserrat"/>
              <a:cs typeface="Montserrat"/>
              <a:sym typeface="Montserra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63"/>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Strategy: USACE Resiliency Plan</a:t>
            </a:r>
            <a:endParaRPr b="1">
              <a:latin typeface="Montserrat"/>
              <a:ea typeface="Montserrat"/>
              <a:cs typeface="Montserrat"/>
              <a:sym typeface="Montserrat"/>
            </a:endParaRPr>
          </a:p>
        </p:txBody>
      </p:sp>
      <p:pic>
        <p:nvPicPr>
          <p:cNvPr descr="As Groins Take Shape, the Rockaway Project Keeps Moving &gt; New York District  Website &gt; New York District News Story" id="540" name="Google Shape;540;p63"/>
          <p:cNvPicPr preferRelativeResize="0"/>
          <p:nvPr/>
        </p:nvPicPr>
        <p:blipFill rotWithShape="1">
          <a:blip r:embed="rId3">
            <a:alphaModFix/>
          </a:blip>
          <a:srcRect b="0" l="0" r="0" t="0"/>
          <a:stretch/>
        </p:blipFill>
        <p:spPr>
          <a:xfrm>
            <a:off x="408725" y="715150"/>
            <a:ext cx="7457801" cy="41949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64"/>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Climate Resilience Strategies</a:t>
            </a:r>
            <a:endParaRPr b="1">
              <a:latin typeface="Montserrat"/>
              <a:ea typeface="Montserrat"/>
              <a:cs typeface="Montserrat"/>
              <a:sym typeface="Montserrat"/>
            </a:endParaRPr>
          </a:p>
        </p:txBody>
      </p:sp>
      <p:sp>
        <p:nvSpPr>
          <p:cNvPr id="546" name="Google Shape;546;p64"/>
          <p:cNvSpPr/>
          <p:nvPr/>
        </p:nvSpPr>
        <p:spPr>
          <a:xfrm>
            <a:off x="3763150" y="975925"/>
            <a:ext cx="3178800" cy="1762200"/>
          </a:xfrm>
          <a:prstGeom prst="wedgeRoundRectCallout">
            <a:avLst>
              <a:gd fmla="val -33243" name="adj1"/>
              <a:gd fmla="val 75067"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47" name="Google Shape;547;p64"/>
          <p:cNvSpPr txBox="1"/>
          <p:nvPr/>
        </p:nvSpPr>
        <p:spPr>
          <a:xfrm flipH="1">
            <a:off x="3878550" y="1070425"/>
            <a:ext cx="3008100" cy="153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ontserrat"/>
                <a:ea typeface="Montserrat"/>
                <a:cs typeface="Montserrat"/>
                <a:sym typeface="Montserrat"/>
              </a:rPr>
              <a:t>Have you seen US Army Corps working on the beach?</a:t>
            </a:r>
            <a:endParaRPr b="1" sz="1800">
              <a:solidFill>
                <a:schemeClr val="dk1"/>
              </a:solidFill>
              <a:latin typeface="Montserrat"/>
              <a:ea typeface="Montserrat"/>
              <a:cs typeface="Montserrat"/>
              <a:sym typeface="Montserrat"/>
            </a:endParaRPr>
          </a:p>
        </p:txBody>
      </p:sp>
      <p:pic>
        <p:nvPicPr>
          <p:cNvPr id="548" name="Google Shape;548;p64"/>
          <p:cNvPicPr preferRelativeResize="0"/>
          <p:nvPr/>
        </p:nvPicPr>
        <p:blipFill>
          <a:blip r:embed="rId3">
            <a:alphaModFix/>
          </a:blip>
          <a:stretch>
            <a:fillRect/>
          </a:stretch>
        </p:blipFill>
        <p:spPr>
          <a:xfrm flipH="1">
            <a:off x="1427875" y="2704150"/>
            <a:ext cx="2265325" cy="22653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20"/>
          <p:cNvSpPr txBox="1"/>
          <p:nvPr>
            <p:ph idx="4294967295" type="subTitle"/>
          </p:nvPr>
        </p:nvSpPr>
        <p:spPr>
          <a:xfrm>
            <a:off x="815525" y="986600"/>
            <a:ext cx="3938700" cy="3538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lt1"/>
              </a:buClr>
              <a:buSzPts val="1400"/>
              <a:buFont typeface="Montserrat"/>
              <a:buChar char="●"/>
            </a:pPr>
            <a:r>
              <a:rPr b="1" lang="en" sz="1400">
                <a:solidFill>
                  <a:schemeClr val="lt1"/>
                </a:solidFill>
                <a:latin typeface="Montserrat"/>
                <a:ea typeface="Montserrat"/>
                <a:cs typeface="Montserrat"/>
                <a:sym typeface="Montserrat"/>
              </a:rPr>
              <a:t>Ecosystem: </a:t>
            </a:r>
            <a:r>
              <a:rPr lang="en" sz="1400">
                <a:solidFill>
                  <a:schemeClr val="lt1"/>
                </a:solidFill>
                <a:latin typeface="Montserrat"/>
                <a:ea typeface="Montserrat"/>
                <a:cs typeface="Montserrat"/>
                <a:sym typeface="Montserrat"/>
              </a:rPr>
              <a:t>a community of living things and their physical environment interacting with each other.</a:t>
            </a:r>
            <a:endParaRPr sz="1400">
              <a:solidFill>
                <a:schemeClr val="lt1"/>
              </a:solidFill>
              <a:latin typeface="Montserrat"/>
              <a:ea typeface="Montserrat"/>
              <a:cs typeface="Montserrat"/>
              <a:sym typeface="Montserrat"/>
            </a:endParaRPr>
          </a:p>
          <a:p>
            <a:pPr indent="-317500" lvl="0" marL="457200" rtl="0" algn="l">
              <a:spcBef>
                <a:spcPts val="0"/>
              </a:spcBef>
              <a:spcAft>
                <a:spcPts val="0"/>
              </a:spcAft>
              <a:buClr>
                <a:schemeClr val="lt1"/>
              </a:buClr>
              <a:buSzPts val="1400"/>
              <a:buFont typeface="Montserrat"/>
              <a:buChar char="●"/>
            </a:pPr>
            <a:r>
              <a:rPr b="1" lang="en" sz="1400">
                <a:solidFill>
                  <a:schemeClr val="lt1"/>
                </a:solidFill>
                <a:latin typeface="Montserrat"/>
                <a:ea typeface="Montserrat"/>
                <a:cs typeface="Montserrat"/>
                <a:sym typeface="Montserrat"/>
              </a:rPr>
              <a:t>Climate change: </a:t>
            </a:r>
            <a:r>
              <a:rPr lang="en" sz="1400">
                <a:solidFill>
                  <a:schemeClr val="lt1"/>
                </a:solidFill>
                <a:latin typeface="Montserrat"/>
                <a:ea typeface="Montserrat"/>
                <a:cs typeface="Montserrat"/>
                <a:sym typeface="Montserrat"/>
              </a:rPr>
              <a:t>change in the average conditions in a place over time (temperatures, weather patterns, etc.). Long-term climate change is caused by human activity.</a:t>
            </a:r>
            <a:endParaRPr sz="1400">
              <a:solidFill>
                <a:schemeClr val="lt1"/>
              </a:solidFill>
              <a:latin typeface="Montserrat"/>
              <a:ea typeface="Montserrat"/>
              <a:cs typeface="Montserrat"/>
              <a:sym typeface="Montserrat"/>
            </a:endParaRPr>
          </a:p>
          <a:p>
            <a:pPr indent="-317500" lvl="0" marL="457200" rtl="0" algn="l">
              <a:spcBef>
                <a:spcPts val="0"/>
              </a:spcBef>
              <a:spcAft>
                <a:spcPts val="0"/>
              </a:spcAft>
              <a:buClr>
                <a:schemeClr val="lt1"/>
              </a:buClr>
              <a:buSzPts val="1400"/>
              <a:buFont typeface="Montserrat"/>
              <a:buChar char="●"/>
            </a:pPr>
            <a:r>
              <a:rPr b="1" lang="en" sz="1400">
                <a:solidFill>
                  <a:schemeClr val="lt1"/>
                </a:solidFill>
                <a:latin typeface="Montserrat"/>
                <a:ea typeface="Montserrat"/>
                <a:cs typeface="Montserrat"/>
                <a:sym typeface="Montserrat"/>
              </a:rPr>
              <a:t>Climate resilience: </a:t>
            </a:r>
            <a:r>
              <a:rPr lang="en" sz="1400">
                <a:solidFill>
                  <a:schemeClr val="lt1"/>
                </a:solidFill>
                <a:latin typeface="Montserrat"/>
                <a:ea typeface="Montserrat"/>
                <a:cs typeface="Montserrat"/>
                <a:sym typeface="Montserrat"/>
              </a:rPr>
              <a:t>The ability to prepare for, recover from, and adapt to the impacts of climate change.</a:t>
            </a:r>
            <a:endParaRPr sz="1400">
              <a:solidFill>
                <a:schemeClr val="lt1"/>
              </a:solidFill>
              <a:latin typeface="Montserrat"/>
              <a:ea typeface="Montserrat"/>
              <a:cs typeface="Montserrat"/>
              <a:sym typeface="Montserrat"/>
            </a:endParaRPr>
          </a:p>
          <a:p>
            <a:pPr indent="0" lvl="0" marL="457200" rtl="0" algn="l">
              <a:spcBef>
                <a:spcPts val="1200"/>
              </a:spcBef>
              <a:spcAft>
                <a:spcPts val="0"/>
              </a:spcAft>
              <a:buNone/>
            </a:pPr>
            <a:r>
              <a:t/>
            </a:r>
            <a:endParaRPr sz="1400">
              <a:solidFill>
                <a:schemeClr val="lt1"/>
              </a:solidFill>
              <a:latin typeface="Montserrat"/>
              <a:ea typeface="Montserrat"/>
              <a:cs typeface="Montserrat"/>
              <a:sym typeface="Montserrat"/>
            </a:endParaRPr>
          </a:p>
          <a:p>
            <a:pPr indent="0" lvl="0" marL="457200" rtl="0" algn="l">
              <a:spcBef>
                <a:spcPts val="1200"/>
              </a:spcBef>
              <a:spcAft>
                <a:spcPts val="0"/>
              </a:spcAft>
              <a:buNone/>
            </a:pPr>
            <a:r>
              <a:t/>
            </a:r>
            <a:endParaRPr b="1" sz="1400">
              <a:solidFill>
                <a:schemeClr val="lt1"/>
              </a:solidFill>
              <a:latin typeface="Montserrat"/>
              <a:ea typeface="Montserrat"/>
              <a:cs typeface="Montserrat"/>
              <a:sym typeface="Montserrat"/>
            </a:endParaRPr>
          </a:p>
          <a:p>
            <a:pPr indent="0" lvl="0" marL="457200" rtl="0" algn="l">
              <a:spcBef>
                <a:spcPts val="1200"/>
              </a:spcBef>
              <a:spcAft>
                <a:spcPts val="0"/>
              </a:spcAft>
              <a:buNone/>
            </a:pPr>
            <a:r>
              <a:t/>
            </a:r>
            <a:endParaRPr b="1" sz="1400">
              <a:solidFill>
                <a:schemeClr val="lt1"/>
              </a:solidFill>
              <a:latin typeface="Montserrat"/>
              <a:ea typeface="Montserrat"/>
              <a:cs typeface="Montserrat"/>
              <a:sym typeface="Montserrat"/>
            </a:endParaRPr>
          </a:p>
          <a:p>
            <a:pPr indent="0" lvl="0" marL="0" rtl="0" algn="l">
              <a:spcBef>
                <a:spcPts val="1200"/>
              </a:spcBef>
              <a:spcAft>
                <a:spcPts val="1200"/>
              </a:spcAft>
              <a:buNone/>
            </a:pPr>
            <a:r>
              <a:t/>
            </a:r>
            <a:endParaRPr sz="1400">
              <a:solidFill>
                <a:schemeClr val="lt1"/>
              </a:solidFill>
              <a:latin typeface="Montserrat"/>
              <a:ea typeface="Montserrat"/>
              <a:cs typeface="Montserrat"/>
              <a:sym typeface="Montserrat"/>
            </a:endParaRPr>
          </a:p>
        </p:txBody>
      </p:sp>
      <p:sp>
        <p:nvSpPr>
          <p:cNvPr id="97" name="Google Shape;97;p20"/>
          <p:cNvSpPr txBox="1"/>
          <p:nvPr/>
        </p:nvSpPr>
        <p:spPr>
          <a:xfrm>
            <a:off x="911700" y="300225"/>
            <a:ext cx="7558800" cy="631200"/>
          </a:xfrm>
          <a:prstGeom prst="rect">
            <a:avLst/>
          </a:prstGeom>
          <a:noFill/>
          <a:ln>
            <a:noFill/>
          </a:ln>
        </p:spPr>
        <p:txBody>
          <a:bodyPr anchorCtr="0" anchor="t" bIns="91425" lIns="91425" spcFirstLastPara="1" rIns="91425" wrap="square" tIns="91425">
            <a:spAutoFit/>
          </a:bodyPr>
          <a:lstStyle/>
          <a:p>
            <a:pPr indent="0" lvl="0" marL="12700" marR="76200" rtl="0" algn="ctr">
              <a:lnSpc>
                <a:spcPct val="100000"/>
              </a:lnSpc>
              <a:spcBef>
                <a:spcPts val="100"/>
              </a:spcBef>
              <a:spcAft>
                <a:spcPts val="0"/>
              </a:spcAft>
              <a:buNone/>
            </a:pPr>
            <a:r>
              <a:rPr b="1" lang="en" sz="2900">
                <a:solidFill>
                  <a:srgbClr val="FFFFFF"/>
                </a:solidFill>
                <a:latin typeface="Montserrat"/>
                <a:ea typeface="Montserrat"/>
                <a:cs typeface="Montserrat"/>
                <a:sym typeface="Montserrat"/>
              </a:rPr>
              <a:t>Key Terms</a:t>
            </a:r>
            <a:endParaRPr b="1" sz="2900">
              <a:solidFill>
                <a:srgbClr val="FFFFFF"/>
              </a:solidFill>
              <a:latin typeface="Montserrat"/>
              <a:ea typeface="Montserrat"/>
              <a:cs typeface="Montserrat"/>
              <a:sym typeface="Montserrat"/>
            </a:endParaRPr>
          </a:p>
        </p:txBody>
      </p:sp>
      <p:sp>
        <p:nvSpPr>
          <p:cNvPr id="98" name="Google Shape;98;p20"/>
          <p:cNvSpPr txBox="1"/>
          <p:nvPr>
            <p:ph idx="4294967295" type="subTitle"/>
          </p:nvPr>
        </p:nvSpPr>
        <p:spPr>
          <a:xfrm>
            <a:off x="4914350" y="986600"/>
            <a:ext cx="3938700" cy="35388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chemeClr val="lt1"/>
              </a:buClr>
              <a:buSzPts val="1400"/>
              <a:buFont typeface="Montserrat"/>
              <a:buChar char="●"/>
            </a:pPr>
            <a:r>
              <a:rPr b="1" lang="en" sz="1400">
                <a:solidFill>
                  <a:schemeClr val="lt1"/>
                </a:solidFill>
                <a:latin typeface="Montserrat"/>
                <a:ea typeface="Montserrat"/>
                <a:cs typeface="Montserrat"/>
                <a:sym typeface="Montserrat"/>
              </a:rPr>
              <a:t>Dune: </a:t>
            </a:r>
            <a:r>
              <a:rPr lang="en" sz="1400">
                <a:solidFill>
                  <a:schemeClr val="lt1"/>
                </a:solidFill>
                <a:latin typeface="Montserrat"/>
                <a:ea typeface="Montserrat"/>
                <a:cs typeface="Montserrat"/>
                <a:sym typeface="Montserrat"/>
              </a:rPr>
              <a:t>there are multiple kinds of dunes. In Rockaway, we have beach dunes - mounds of sand formed by wind that protect coastal communities from storms.</a:t>
            </a:r>
            <a:endParaRPr sz="1400">
              <a:solidFill>
                <a:schemeClr val="lt1"/>
              </a:solidFill>
              <a:latin typeface="Montserrat"/>
              <a:ea typeface="Montserrat"/>
              <a:cs typeface="Montserrat"/>
              <a:sym typeface="Montserrat"/>
            </a:endParaRPr>
          </a:p>
          <a:p>
            <a:pPr indent="0" lvl="0" marL="457200" rtl="0" algn="l">
              <a:spcBef>
                <a:spcPts val="1200"/>
              </a:spcBef>
              <a:spcAft>
                <a:spcPts val="0"/>
              </a:spcAft>
              <a:buNone/>
            </a:pPr>
            <a:r>
              <a:t/>
            </a:r>
            <a:endParaRPr b="1" sz="1300">
              <a:solidFill>
                <a:schemeClr val="lt1"/>
              </a:solidFill>
              <a:latin typeface="Montserrat"/>
              <a:ea typeface="Montserrat"/>
              <a:cs typeface="Montserrat"/>
              <a:sym typeface="Montserrat"/>
            </a:endParaRPr>
          </a:p>
          <a:p>
            <a:pPr indent="0" lvl="0" marL="0" rtl="0" algn="l">
              <a:spcBef>
                <a:spcPts val="1200"/>
              </a:spcBef>
              <a:spcAft>
                <a:spcPts val="1200"/>
              </a:spcAft>
              <a:buNone/>
            </a:pPr>
            <a:r>
              <a:t/>
            </a:r>
            <a:endParaRPr sz="1300">
              <a:solidFill>
                <a:schemeClr val="lt1"/>
              </a:solidFill>
              <a:latin typeface="Montserrat"/>
              <a:ea typeface="Montserrat"/>
              <a:cs typeface="Montserrat"/>
              <a:sym typeface="Montserrat"/>
            </a:endParaRPr>
          </a:p>
        </p:txBody>
      </p:sp>
      <p:sp>
        <p:nvSpPr>
          <p:cNvPr id="99" name="Google Shape;99;p20"/>
          <p:cNvSpPr/>
          <p:nvPr/>
        </p:nvSpPr>
        <p:spPr>
          <a:xfrm>
            <a:off x="3117125" y="350275"/>
            <a:ext cx="443100" cy="464700"/>
          </a:xfrm>
          <a:prstGeom prst="star5">
            <a:avLst>
              <a:gd fmla="val 19098" name="adj"/>
              <a:gd fmla="val 105146" name="hf"/>
              <a:gd fmla="val 110557" name="vf"/>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 name="Google Shape;100;p20"/>
          <p:cNvSpPr/>
          <p:nvPr/>
        </p:nvSpPr>
        <p:spPr>
          <a:xfrm>
            <a:off x="5750350" y="383475"/>
            <a:ext cx="443100" cy="464700"/>
          </a:xfrm>
          <a:prstGeom prst="star5">
            <a:avLst>
              <a:gd fmla="val 19098" name="adj"/>
              <a:gd fmla="val 105146" name="hf"/>
              <a:gd fmla="val 110557" name="vf"/>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65"/>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Strategy: USACE Resiliency Plan</a:t>
            </a:r>
            <a:endParaRPr b="1">
              <a:latin typeface="Montserrat"/>
              <a:ea typeface="Montserrat"/>
              <a:cs typeface="Montserrat"/>
              <a:sym typeface="Montserrat"/>
            </a:endParaRPr>
          </a:p>
        </p:txBody>
      </p:sp>
      <p:sp>
        <p:nvSpPr>
          <p:cNvPr id="554" name="Google Shape;554;p65"/>
          <p:cNvSpPr txBox="1"/>
          <p:nvPr>
            <p:ph idx="4294967295" type="title"/>
          </p:nvPr>
        </p:nvSpPr>
        <p:spPr>
          <a:xfrm>
            <a:off x="354625" y="966925"/>
            <a:ext cx="1861200" cy="376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Montserrat"/>
                <a:ea typeface="Montserrat"/>
                <a:cs typeface="Montserrat"/>
                <a:sym typeface="Montserrat"/>
              </a:rPr>
              <a:t>US Army Corps is working to make Rockaway more resilient through… </a:t>
            </a:r>
            <a:endParaRPr sz="1400">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sz="1400">
                <a:latin typeface="Montserrat"/>
                <a:ea typeface="Montserrat"/>
                <a:cs typeface="Montserrat"/>
                <a:sym typeface="Montserrat"/>
              </a:rPr>
              <a:t>Groins</a:t>
            </a:r>
            <a:endParaRPr sz="1400">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sz="1400">
                <a:latin typeface="Montserrat"/>
                <a:ea typeface="Montserrat"/>
                <a:cs typeface="Montserrat"/>
                <a:sym typeface="Montserrat"/>
              </a:rPr>
              <a:t>Engineered dunes</a:t>
            </a:r>
            <a:endParaRPr sz="1400">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 sz="1400">
                <a:latin typeface="Montserrat"/>
                <a:ea typeface="Montserrat"/>
                <a:cs typeface="Montserrat"/>
                <a:sym typeface="Montserrat"/>
              </a:rPr>
              <a:t>Reinforced dunes/sea wall</a:t>
            </a:r>
            <a:endParaRPr sz="1400">
              <a:latin typeface="Montserrat"/>
              <a:ea typeface="Montserrat"/>
              <a:cs typeface="Montserrat"/>
              <a:sym typeface="Montserrat"/>
            </a:endParaRPr>
          </a:p>
          <a:p>
            <a:pPr indent="0" lvl="0" marL="0" rtl="0" algn="l">
              <a:spcBef>
                <a:spcPts val="0"/>
              </a:spcBef>
              <a:spcAft>
                <a:spcPts val="0"/>
              </a:spcAft>
              <a:buNone/>
            </a:pPr>
            <a:r>
              <a:t/>
            </a:r>
            <a:endParaRPr sz="1400">
              <a:latin typeface="Montserrat"/>
              <a:ea typeface="Montserrat"/>
              <a:cs typeface="Montserrat"/>
              <a:sym typeface="Montserrat"/>
            </a:endParaRPr>
          </a:p>
        </p:txBody>
      </p:sp>
      <p:pic>
        <p:nvPicPr>
          <p:cNvPr descr="As Groins Take Shape, the Rockaway Project Keeps Moving &gt; New York District  Website &gt; New York District News Story" id="555" name="Google Shape;555;p65"/>
          <p:cNvPicPr preferRelativeResize="0"/>
          <p:nvPr/>
        </p:nvPicPr>
        <p:blipFill rotWithShape="1">
          <a:blip r:embed="rId3">
            <a:alphaModFix/>
          </a:blip>
          <a:srcRect b="0" l="12935" r="22643" t="0"/>
          <a:stretch/>
        </p:blipFill>
        <p:spPr>
          <a:xfrm>
            <a:off x="2337825" y="829325"/>
            <a:ext cx="2623800" cy="2291026"/>
          </a:xfrm>
          <a:prstGeom prst="rect">
            <a:avLst/>
          </a:prstGeom>
          <a:noFill/>
          <a:ln>
            <a:noFill/>
          </a:ln>
        </p:spPr>
      </p:pic>
      <p:sp>
        <p:nvSpPr>
          <p:cNvPr id="556" name="Google Shape;556;p65"/>
          <p:cNvSpPr txBox="1"/>
          <p:nvPr>
            <p:ph idx="4294967295" type="title"/>
          </p:nvPr>
        </p:nvSpPr>
        <p:spPr>
          <a:xfrm>
            <a:off x="2215800" y="3123750"/>
            <a:ext cx="2509800" cy="95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latin typeface="Montserrat"/>
                <a:ea typeface="Montserrat"/>
                <a:cs typeface="Montserrat"/>
                <a:sym typeface="Montserrat"/>
              </a:rPr>
              <a:t>Groins</a:t>
            </a:r>
            <a:endParaRPr sz="1400">
              <a:latin typeface="Montserrat"/>
              <a:ea typeface="Montserrat"/>
              <a:cs typeface="Montserrat"/>
              <a:sym typeface="Montserrat"/>
            </a:endParaRPr>
          </a:p>
        </p:txBody>
      </p:sp>
      <p:pic>
        <p:nvPicPr>
          <p:cNvPr descr="Reinforced Dune in Rockaways Provides Stronger Defense Against Flooding &gt;  New York District Website &gt; New York District News Story" id="557" name="Google Shape;557;p65"/>
          <p:cNvPicPr preferRelativeResize="0"/>
          <p:nvPr/>
        </p:nvPicPr>
        <p:blipFill rotWithShape="1">
          <a:blip r:embed="rId4">
            <a:alphaModFix/>
          </a:blip>
          <a:srcRect b="0" l="2562" r="0" t="0"/>
          <a:stretch/>
        </p:blipFill>
        <p:spPr>
          <a:xfrm>
            <a:off x="5044050" y="829325"/>
            <a:ext cx="3530225" cy="2291026"/>
          </a:xfrm>
          <a:prstGeom prst="rect">
            <a:avLst/>
          </a:prstGeom>
          <a:noFill/>
          <a:ln>
            <a:noFill/>
          </a:ln>
        </p:spPr>
      </p:pic>
      <p:sp>
        <p:nvSpPr>
          <p:cNvPr id="558" name="Google Shape;558;p65"/>
          <p:cNvSpPr txBox="1"/>
          <p:nvPr>
            <p:ph idx="4294967295" type="title"/>
          </p:nvPr>
        </p:nvSpPr>
        <p:spPr>
          <a:xfrm>
            <a:off x="5044050" y="3123750"/>
            <a:ext cx="3703800" cy="38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latin typeface="Montserrat"/>
                <a:ea typeface="Montserrat"/>
                <a:cs typeface="Montserrat"/>
                <a:sym typeface="Montserrat"/>
              </a:rPr>
              <a:t>Reinforced dunes/sea wall</a:t>
            </a:r>
            <a:endParaRPr sz="1400">
              <a:latin typeface="Montserrat"/>
              <a:ea typeface="Montserrat"/>
              <a:cs typeface="Montserrat"/>
              <a:sym typeface="Montserrat"/>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66"/>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Strategy: Boardwalk</a:t>
            </a:r>
            <a:endParaRPr b="1">
              <a:latin typeface="Montserrat"/>
              <a:ea typeface="Montserrat"/>
              <a:cs typeface="Montserrat"/>
              <a:sym typeface="Montserrat"/>
            </a:endParaRPr>
          </a:p>
        </p:txBody>
      </p:sp>
      <p:pic>
        <p:nvPicPr>
          <p:cNvPr id="564" name="Google Shape;564;p66"/>
          <p:cNvPicPr preferRelativeResize="0"/>
          <p:nvPr/>
        </p:nvPicPr>
        <p:blipFill>
          <a:blip r:embed="rId3">
            <a:alphaModFix/>
          </a:blip>
          <a:stretch>
            <a:fillRect/>
          </a:stretch>
        </p:blipFill>
        <p:spPr>
          <a:xfrm>
            <a:off x="427725" y="733525"/>
            <a:ext cx="5606700" cy="42013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67"/>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Climate Resilience Strategies</a:t>
            </a:r>
            <a:endParaRPr b="1">
              <a:latin typeface="Montserrat"/>
              <a:ea typeface="Montserrat"/>
              <a:cs typeface="Montserrat"/>
              <a:sym typeface="Montserrat"/>
            </a:endParaRPr>
          </a:p>
        </p:txBody>
      </p:sp>
      <p:sp>
        <p:nvSpPr>
          <p:cNvPr id="570" name="Google Shape;570;p67"/>
          <p:cNvSpPr/>
          <p:nvPr/>
        </p:nvSpPr>
        <p:spPr>
          <a:xfrm>
            <a:off x="3763150" y="975925"/>
            <a:ext cx="3178800" cy="1762200"/>
          </a:xfrm>
          <a:prstGeom prst="wedgeRoundRectCallout">
            <a:avLst>
              <a:gd fmla="val -33243" name="adj1"/>
              <a:gd fmla="val 75067"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1" name="Google Shape;571;p67"/>
          <p:cNvSpPr txBox="1"/>
          <p:nvPr/>
        </p:nvSpPr>
        <p:spPr>
          <a:xfrm flipH="1">
            <a:off x="3878550" y="1070425"/>
            <a:ext cx="3008100" cy="153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ontserrat"/>
                <a:ea typeface="Montserrat"/>
                <a:cs typeface="Montserrat"/>
                <a:sym typeface="Montserrat"/>
              </a:rPr>
              <a:t>Have you been to the Boardwalk? What did you observe there?</a:t>
            </a:r>
            <a:endParaRPr b="1" sz="1800">
              <a:solidFill>
                <a:schemeClr val="dk1"/>
              </a:solidFill>
              <a:latin typeface="Montserrat"/>
              <a:ea typeface="Montserrat"/>
              <a:cs typeface="Montserrat"/>
              <a:sym typeface="Montserrat"/>
            </a:endParaRPr>
          </a:p>
        </p:txBody>
      </p:sp>
      <p:pic>
        <p:nvPicPr>
          <p:cNvPr id="572" name="Google Shape;572;p67"/>
          <p:cNvPicPr preferRelativeResize="0"/>
          <p:nvPr/>
        </p:nvPicPr>
        <p:blipFill>
          <a:blip r:embed="rId3">
            <a:alphaModFix/>
          </a:blip>
          <a:stretch>
            <a:fillRect/>
          </a:stretch>
        </p:blipFill>
        <p:spPr>
          <a:xfrm flipH="1">
            <a:off x="1427875" y="2704150"/>
            <a:ext cx="2265325" cy="22653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68"/>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Strategy: Boardwalk</a:t>
            </a:r>
            <a:endParaRPr b="1">
              <a:latin typeface="Montserrat"/>
              <a:ea typeface="Montserrat"/>
              <a:cs typeface="Montserrat"/>
              <a:sym typeface="Montserrat"/>
            </a:endParaRPr>
          </a:p>
        </p:txBody>
      </p:sp>
      <p:sp>
        <p:nvSpPr>
          <p:cNvPr id="578" name="Google Shape;578;p68"/>
          <p:cNvSpPr txBox="1"/>
          <p:nvPr>
            <p:ph idx="4294967295" type="title"/>
          </p:nvPr>
        </p:nvSpPr>
        <p:spPr>
          <a:xfrm>
            <a:off x="354625" y="873975"/>
            <a:ext cx="1661400" cy="376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Montserrat"/>
                <a:ea typeface="Montserrat"/>
                <a:cs typeface="Montserrat"/>
                <a:sym typeface="Montserrat"/>
              </a:rPr>
              <a:t>The Rockaway Beach boardwalk was redesigned after Sandy to make the coastline more resilient.</a:t>
            </a:r>
            <a:endParaRPr sz="1400">
              <a:latin typeface="Montserrat"/>
              <a:ea typeface="Montserrat"/>
              <a:cs typeface="Montserrat"/>
              <a:sym typeface="Montserrat"/>
            </a:endParaRPr>
          </a:p>
          <a:p>
            <a:pPr indent="0" lvl="0" marL="0" rtl="0" algn="l">
              <a:spcBef>
                <a:spcPts val="0"/>
              </a:spcBef>
              <a:spcAft>
                <a:spcPts val="0"/>
              </a:spcAft>
              <a:buNone/>
            </a:pPr>
            <a:r>
              <a:t/>
            </a:r>
            <a:endParaRPr sz="1400">
              <a:latin typeface="Montserrat"/>
              <a:ea typeface="Montserrat"/>
              <a:cs typeface="Montserrat"/>
              <a:sym typeface="Montserrat"/>
            </a:endParaRPr>
          </a:p>
          <a:p>
            <a:pPr indent="0" lvl="0" marL="0" rtl="0" algn="l">
              <a:spcBef>
                <a:spcPts val="0"/>
              </a:spcBef>
              <a:spcAft>
                <a:spcPts val="0"/>
              </a:spcAft>
              <a:buNone/>
            </a:pPr>
            <a:r>
              <a:rPr lang="en" sz="1400">
                <a:latin typeface="Montserrat"/>
                <a:ea typeface="Montserrat"/>
                <a:cs typeface="Montserrat"/>
                <a:sym typeface="Montserrat"/>
              </a:rPr>
              <a:t>The project included fences, plants, and walkways to protect the dunes. </a:t>
            </a:r>
            <a:endParaRPr sz="1400">
              <a:latin typeface="Montserrat"/>
              <a:ea typeface="Montserrat"/>
              <a:cs typeface="Montserrat"/>
              <a:sym typeface="Montserrat"/>
            </a:endParaRPr>
          </a:p>
        </p:txBody>
      </p:sp>
      <p:pic>
        <p:nvPicPr>
          <p:cNvPr id="579" name="Google Shape;579;p68"/>
          <p:cNvPicPr preferRelativeResize="0"/>
          <p:nvPr/>
        </p:nvPicPr>
        <p:blipFill>
          <a:blip r:embed="rId3">
            <a:alphaModFix/>
          </a:blip>
          <a:stretch>
            <a:fillRect/>
          </a:stretch>
        </p:blipFill>
        <p:spPr>
          <a:xfrm>
            <a:off x="2330400" y="952625"/>
            <a:ext cx="5020056" cy="376170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69"/>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Strategy: Boardwalk</a:t>
            </a:r>
            <a:endParaRPr b="1">
              <a:latin typeface="Montserrat"/>
              <a:ea typeface="Montserrat"/>
              <a:cs typeface="Montserrat"/>
              <a:sym typeface="Montserrat"/>
            </a:endParaRPr>
          </a:p>
        </p:txBody>
      </p:sp>
      <p:sp>
        <p:nvSpPr>
          <p:cNvPr id="585" name="Google Shape;585;p69"/>
          <p:cNvSpPr txBox="1"/>
          <p:nvPr>
            <p:ph idx="4294967295" type="title"/>
          </p:nvPr>
        </p:nvSpPr>
        <p:spPr>
          <a:xfrm>
            <a:off x="354625" y="873975"/>
            <a:ext cx="1661400" cy="376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Montserrat"/>
                <a:ea typeface="Montserrat"/>
                <a:cs typeface="Montserrat"/>
                <a:sym typeface="Montserrat"/>
              </a:rPr>
              <a:t>The new boardwalk is elevated above the flood line, and is built to withstand future storms.</a:t>
            </a:r>
            <a:endParaRPr sz="1400">
              <a:latin typeface="Montserrat"/>
              <a:ea typeface="Montserrat"/>
              <a:cs typeface="Montserrat"/>
              <a:sym typeface="Montserrat"/>
            </a:endParaRPr>
          </a:p>
        </p:txBody>
      </p:sp>
      <p:pic>
        <p:nvPicPr>
          <p:cNvPr id="586" name="Google Shape;586;p69"/>
          <p:cNvPicPr preferRelativeResize="0"/>
          <p:nvPr/>
        </p:nvPicPr>
        <p:blipFill rotWithShape="1">
          <a:blip r:embed="rId3">
            <a:alphaModFix/>
          </a:blip>
          <a:srcRect b="0" l="44726" r="0" t="0"/>
          <a:stretch/>
        </p:blipFill>
        <p:spPr>
          <a:xfrm>
            <a:off x="5428325" y="915000"/>
            <a:ext cx="3072201" cy="3461050"/>
          </a:xfrm>
          <a:prstGeom prst="rect">
            <a:avLst/>
          </a:prstGeom>
          <a:noFill/>
          <a:ln>
            <a:noFill/>
          </a:ln>
        </p:spPr>
      </p:pic>
      <p:pic>
        <p:nvPicPr>
          <p:cNvPr id="587" name="Google Shape;587;p69"/>
          <p:cNvPicPr preferRelativeResize="0"/>
          <p:nvPr/>
        </p:nvPicPr>
        <p:blipFill rotWithShape="1">
          <a:blip r:embed="rId4">
            <a:alphaModFix/>
          </a:blip>
          <a:srcRect b="0" l="23534" r="12040" t="0"/>
          <a:stretch/>
        </p:blipFill>
        <p:spPr>
          <a:xfrm>
            <a:off x="2211200" y="915000"/>
            <a:ext cx="2986175" cy="3461050"/>
          </a:xfrm>
          <a:prstGeom prst="rect">
            <a:avLst/>
          </a:prstGeom>
          <a:noFill/>
          <a:ln>
            <a:noFill/>
          </a:ln>
        </p:spPr>
      </p:pic>
      <p:sp>
        <p:nvSpPr>
          <p:cNvPr id="588" name="Google Shape;588;p69"/>
          <p:cNvSpPr txBox="1"/>
          <p:nvPr>
            <p:ph idx="4294967295" type="title"/>
          </p:nvPr>
        </p:nvSpPr>
        <p:spPr>
          <a:xfrm>
            <a:off x="2363600" y="4479238"/>
            <a:ext cx="2702700" cy="298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1438">
                <a:latin typeface="Montserrat"/>
                <a:ea typeface="Montserrat"/>
                <a:cs typeface="Montserrat"/>
                <a:sym typeface="Montserrat"/>
              </a:rPr>
              <a:t>Before</a:t>
            </a:r>
            <a:endParaRPr b="1" sz="1338">
              <a:latin typeface="Montserrat"/>
              <a:ea typeface="Montserrat"/>
              <a:cs typeface="Montserrat"/>
              <a:sym typeface="Montserrat"/>
            </a:endParaRPr>
          </a:p>
        </p:txBody>
      </p:sp>
      <p:sp>
        <p:nvSpPr>
          <p:cNvPr id="589" name="Google Shape;589;p69"/>
          <p:cNvSpPr txBox="1"/>
          <p:nvPr>
            <p:ph idx="4294967295" type="title"/>
          </p:nvPr>
        </p:nvSpPr>
        <p:spPr>
          <a:xfrm>
            <a:off x="5766000" y="4479238"/>
            <a:ext cx="2702700" cy="298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1438">
                <a:latin typeface="Montserrat"/>
                <a:ea typeface="Montserrat"/>
                <a:cs typeface="Montserrat"/>
                <a:sym typeface="Montserrat"/>
              </a:rPr>
              <a:t>After</a:t>
            </a:r>
            <a:endParaRPr b="1" sz="1338">
              <a:latin typeface="Montserrat"/>
              <a:ea typeface="Montserrat"/>
              <a:cs typeface="Montserrat"/>
              <a:sym typeface="Montserrat"/>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70"/>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Strategy: Dune Restoration</a:t>
            </a:r>
            <a:endParaRPr b="1">
              <a:latin typeface="Montserrat"/>
              <a:ea typeface="Montserrat"/>
              <a:cs typeface="Montserrat"/>
              <a:sym typeface="Montserrat"/>
            </a:endParaRPr>
          </a:p>
        </p:txBody>
      </p:sp>
      <p:pic>
        <p:nvPicPr>
          <p:cNvPr id="595" name="Google Shape;595;p70"/>
          <p:cNvPicPr preferRelativeResize="0"/>
          <p:nvPr/>
        </p:nvPicPr>
        <p:blipFill rotWithShape="1">
          <a:blip r:embed="rId3">
            <a:alphaModFix/>
          </a:blip>
          <a:srcRect b="0" l="0" r="0" t="0"/>
          <a:stretch/>
        </p:blipFill>
        <p:spPr>
          <a:xfrm>
            <a:off x="399175" y="761850"/>
            <a:ext cx="6058800" cy="40440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71"/>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Climate Resilience Strategies</a:t>
            </a:r>
            <a:endParaRPr b="1">
              <a:latin typeface="Montserrat"/>
              <a:ea typeface="Montserrat"/>
              <a:cs typeface="Montserrat"/>
              <a:sym typeface="Montserrat"/>
            </a:endParaRPr>
          </a:p>
        </p:txBody>
      </p:sp>
      <p:sp>
        <p:nvSpPr>
          <p:cNvPr id="601" name="Google Shape;601;p71"/>
          <p:cNvSpPr/>
          <p:nvPr/>
        </p:nvSpPr>
        <p:spPr>
          <a:xfrm>
            <a:off x="3763150" y="975925"/>
            <a:ext cx="3178800" cy="1762200"/>
          </a:xfrm>
          <a:prstGeom prst="wedgeRoundRectCallout">
            <a:avLst>
              <a:gd fmla="val -33243" name="adj1"/>
              <a:gd fmla="val 75067"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2" name="Google Shape;602;p71"/>
          <p:cNvSpPr txBox="1"/>
          <p:nvPr/>
        </p:nvSpPr>
        <p:spPr>
          <a:xfrm flipH="1">
            <a:off x="3878425" y="1070425"/>
            <a:ext cx="2989800" cy="150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ontserrat"/>
                <a:ea typeface="Montserrat"/>
                <a:cs typeface="Montserrat"/>
                <a:sym typeface="Montserrat"/>
              </a:rPr>
              <a:t>Have you seen or participated in a dune planting before?</a:t>
            </a:r>
            <a:endParaRPr b="1" sz="1800">
              <a:solidFill>
                <a:schemeClr val="dk1"/>
              </a:solidFill>
              <a:latin typeface="Montserrat"/>
              <a:ea typeface="Montserrat"/>
              <a:cs typeface="Montserrat"/>
              <a:sym typeface="Montserrat"/>
            </a:endParaRPr>
          </a:p>
        </p:txBody>
      </p:sp>
      <p:pic>
        <p:nvPicPr>
          <p:cNvPr id="603" name="Google Shape;603;p71"/>
          <p:cNvPicPr preferRelativeResize="0"/>
          <p:nvPr/>
        </p:nvPicPr>
        <p:blipFill>
          <a:blip r:embed="rId3">
            <a:alphaModFix/>
          </a:blip>
          <a:stretch>
            <a:fillRect/>
          </a:stretch>
        </p:blipFill>
        <p:spPr>
          <a:xfrm flipH="1">
            <a:off x="1427875" y="2704150"/>
            <a:ext cx="2265325" cy="22653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72"/>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Strategy: Dune Restoration</a:t>
            </a:r>
            <a:endParaRPr b="1">
              <a:latin typeface="Montserrat"/>
              <a:ea typeface="Montserrat"/>
              <a:cs typeface="Montserrat"/>
              <a:sym typeface="Montserrat"/>
            </a:endParaRPr>
          </a:p>
        </p:txBody>
      </p:sp>
      <p:sp>
        <p:nvSpPr>
          <p:cNvPr id="609" name="Google Shape;609;p72"/>
          <p:cNvSpPr txBox="1"/>
          <p:nvPr>
            <p:ph idx="4294967295" type="title"/>
          </p:nvPr>
        </p:nvSpPr>
        <p:spPr>
          <a:xfrm>
            <a:off x="354625" y="873975"/>
            <a:ext cx="1661400" cy="376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Montserrat"/>
                <a:ea typeface="Montserrat"/>
                <a:cs typeface="Montserrat"/>
                <a:sym typeface="Montserrat"/>
              </a:rPr>
              <a:t>Planting and maintaining native plants on the dunes is another way to protect Rockaway from flooding and storms.</a:t>
            </a:r>
            <a:endParaRPr sz="1400">
              <a:latin typeface="Montserrat"/>
              <a:ea typeface="Montserrat"/>
              <a:cs typeface="Montserrat"/>
              <a:sym typeface="Montserrat"/>
            </a:endParaRPr>
          </a:p>
          <a:p>
            <a:pPr indent="0" lvl="0" marL="0" rtl="0" algn="l">
              <a:spcBef>
                <a:spcPts val="0"/>
              </a:spcBef>
              <a:spcAft>
                <a:spcPts val="0"/>
              </a:spcAft>
              <a:buNone/>
            </a:pPr>
            <a:r>
              <a:t/>
            </a:r>
            <a:endParaRPr sz="1400">
              <a:latin typeface="Montserrat"/>
              <a:ea typeface="Montserrat"/>
              <a:cs typeface="Montserrat"/>
              <a:sym typeface="Montserrat"/>
            </a:endParaRPr>
          </a:p>
        </p:txBody>
      </p:sp>
      <p:pic>
        <p:nvPicPr>
          <p:cNvPr id="610" name="Google Shape;610;p72"/>
          <p:cNvPicPr preferRelativeResize="0"/>
          <p:nvPr/>
        </p:nvPicPr>
        <p:blipFill rotWithShape="1">
          <a:blip r:embed="rId3">
            <a:alphaModFix/>
          </a:blip>
          <a:srcRect b="0" l="20063" r="14963" t="0"/>
          <a:stretch/>
        </p:blipFill>
        <p:spPr>
          <a:xfrm>
            <a:off x="2266350" y="983550"/>
            <a:ext cx="3195749" cy="2687776"/>
          </a:xfrm>
          <a:prstGeom prst="rect">
            <a:avLst/>
          </a:prstGeom>
          <a:noFill/>
          <a:ln>
            <a:noFill/>
          </a:ln>
        </p:spPr>
      </p:pic>
      <p:pic>
        <p:nvPicPr>
          <p:cNvPr id="611" name="Google Shape;611;p72"/>
          <p:cNvPicPr preferRelativeResize="0"/>
          <p:nvPr/>
        </p:nvPicPr>
        <p:blipFill rotWithShape="1">
          <a:blip r:embed="rId4">
            <a:alphaModFix/>
          </a:blip>
          <a:srcRect b="0" l="23758" r="6384" t="0"/>
          <a:stretch/>
        </p:blipFill>
        <p:spPr>
          <a:xfrm>
            <a:off x="5633700" y="983550"/>
            <a:ext cx="2852577" cy="268777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73"/>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Climate Resilience Strategies</a:t>
            </a:r>
            <a:endParaRPr b="1">
              <a:latin typeface="Montserrat"/>
              <a:ea typeface="Montserrat"/>
              <a:cs typeface="Montserrat"/>
              <a:sym typeface="Montserrat"/>
            </a:endParaRPr>
          </a:p>
        </p:txBody>
      </p:sp>
      <p:sp>
        <p:nvSpPr>
          <p:cNvPr id="617" name="Google Shape;617;p73"/>
          <p:cNvSpPr/>
          <p:nvPr/>
        </p:nvSpPr>
        <p:spPr>
          <a:xfrm>
            <a:off x="3763150" y="975925"/>
            <a:ext cx="3626700" cy="1762200"/>
          </a:xfrm>
          <a:prstGeom prst="wedgeRoundRectCallout">
            <a:avLst>
              <a:gd fmla="val -33243" name="adj1"/>
              <a:gd fmla="val 75067"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18" name="Google Shape;618;p73"/>
          <p:cNvSpPr txBox="1"/>
          <p:nvPr/>
        </p:nvSpPr>
        <p:spPr>
          <a:xfrm flipH="1">
            <a:off x="3878475" y="1070425"/>
            <a:ext cx="3419400" cy="150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ontserrat"/>
                <a:ea typeface="Montserrat"/>
                <a:cs typeface="Montserrat"/>
                <a:sym typeface="Montserrat"/>
              </a:rPr>
              <a:t>Can you think of any other strategies that make Rockaway more resilient to flooding and storm surge?</a:t>
            </a:r>
            <a:endParaRPr b="1" sz="1800">
              <a:solidFill>
                <a:schemeClr val="dk1"/>
              </a:solidFill>
              <a:latin typeface="Montserrat"/>
              <a:ea typeface="Montserrat"/>
              <a:cs typeface="Montserrat"/>
              <a:sym typeface="Montserrat"/>
            </a:endParaRPr>
          </a:p>
        </p:txBody>
      </p:sp>
      <p:pic>
        <p:nvPicPr>
          <p:cNvPr id="619" name="Google Shape;619;p73"/>
          <p:cNvPicPr preferRelativeResize="0"/>
          <p:nvPr/>
        </p:nvPicPr>
        <p:blipFill>
          <a:blip r:embed="rId3">
            <a:alphaModFix/>
          </a:blip>
          <a:stretch>
            <a:fillRect/>
          </a:stretch>
        </p:blipFill>
        <p:spPr>
          <a:xfrm flipH="1">
            <a:off x="1427875" y="2704150"/>
            <a:ext cx="2265325" cy="22653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74"/>
          <p:cNvSpPr txBox="1"/>
          <p:nvPr/>
        </p:nvSpPr>
        <p:spPr>
          <a:xfrm>
            <a:off x="1538800" y="987175"/>
            <a:ext cx="5766900" cy="2001000"/>
          </a:xfrm>
          <a:prstGeom prst="rect">
            <a:avLst/>
          </a:prstGeom>
          <a:noFill/>
          <a:ln>
            <a:noFill/>
          </a:ln>
        </p:spPr>
        <p:txBody>
          <a:bodyPr anchorCtr="0" anchor="t" bIns="91425" lIns="91425" spcFirstLastPara="1" rIns="91425" wrap="square" tIns="91425">
            <a:spAutoFit/>
          </a:bodyPr>
          <a:lstStyle/>
          <a:p>
            <a:pPr indent="0" lvl="0" marL="12700" marR="76200" rtl="0" algn="ctr">
              <a:lnSpc>
                <a:spcPct val="100000"/>
              </a:lnSpc>
              <a:spcBef>
                <a:spcPts val="100"/>
              </a:spcBef>
              <a:spcAft>
                <a:spcPts val="0"/>
              </a:spcAft>
              <a:buNone/>
            </a:pPr>
            <a:r>
              <a:rPr b="1" lang="en" sz="5900">
                <a:solidFill>
                  <a:schemeClr val="lt1"/>
                </a:solidFill>
                <a:latin typeface="Montserrat"/>
                <a:ea typeface="Montserrat"/>
                <a:cs typeface="Montserrat"/>
                <a:sym typeface="Montserrat"/>
              </a:rPr>
              <a:t>What are dunes?</a:t>
            </a:r>
            <a:endParaRPr b="1" sz="5900">
              <a:solidFill>
                <a:schemeClr val="lt1"/>
              </a:solidFill>
              <a:latin typeface="Montserrat"/>
              <a:ea typeface="Montserrat"/>
              <a:cs typeface="Montserrat"/>
              <a:sym typeface="Montserrat"/>
            </a:endParaRPr>
          </a:p>
        </p:txBody>
      </p:sp>
      <p:sp>
        <p:nvSpPr>
          <p:cNvPr id="625" name="Google Shape;625;p74"/>
          <p:cNvSpPr txBox="1"/>
          <p:nvPr>
            <p:ph idx="4294967295" type="title"/>
          </p:nvPr>
        </p:nvSpPr>
        <p:spPr>
          <a:xfrm>
            <a:off x="728075" y="3162300"/>
            <a:ext cx="7486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1520">
                <a:solidFill>
                  <a:srgbClr val="FFE599"/>
                </a:solidFill>
                <a:latin typeface="Open Sans SemiBold"/>
                <a:ea typeface="Open Sans SemiBold"/>
                <a:cs typeface="Open Sans SemiBold"/>
                <a:sym typeface="Open Sans SemiBold"/>
              </a:rPr>
              <a:t>Learn about a a very important part of our ecosystem!</a:t>
            </a:r>
            <a:endParaRPr sz="1320">
              <a:solidFill>
                <a:srgbClr val="F1C232"/>
              </a:solidFill>
              <a:latin typeface="Open Sans SemiBold"/>
              <a:ea typeface="Open Sans SemiBold"/>
              <a:cs typeface="Open Sans SemiBold"/>
              <a:sym typeface="Open Sans SemiBo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1"/>
          <p:cNvSpPr txBox="1"/>
          <p:nvPr>
            <p:ph idx="4294967295" type="subTitle"/>
          </p:nvPr>
        </p:nvSpPr>
        <p:spPr>
          <a:xfrm>
            <a:off x="815525" y="986600"/>
            <a:ext cx="3938700" cy="3538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lt1"/>
              </a:buClr>
              <a:buSzPts val="1400"/>
              <a:buFont typeface="Montserrat"/>
              <a:buChar char="●"/>
            </a:pPr>
            <a:r>
              <a:rPr b="1" lang="en" sz="1400">
                <a:solidFill>
                  <a:schemeClr val="lt1"/>
                </a:solidFill>
                <a:latin typeface="Montserrat"/>
                <a:ea typeface="Montserrat"/>
                <a:cs typeface="Montserrat"/>
                <a:sym typeface="Montserrat"/>
              </a:rPr>
              <a:t>Ecosystem: </a:t>
            </a:r>
            <a:r>
              <a:rPr lang="en" sz="1400">
                <a:solidFill>
                  <a:schemeClr val="lt1"/>
                </a:solidFill>
                <a:latin typeface="Montserrat"/>
                <a:ea typeface="Montserrat"/>
                <a:cs typeface="Montserrat"/>
                <a:sym typeface="Montserrat"/>
              </a:rPr>
              <a:t>a community of living things and their physical environment interacting with each other.</a:t>
            </a:r>
            <a:endParaRPr sz="1400">
              <a:solidFill>
                <a:schemeClr val="lt1"/>
              </a:solidFill>
              <a:latin typeface="Montserrat"/>
              <a:ea typeface="Montserrat"/>
              <a:cs typeface="Montserrat"/>
              <a:sym typeface="Montserrat"/>
            </a:endParaRPr>
          </a:p>
          <a:p>
            <a:pPr indent="-317500" lvl="0" marL="457200" rtl="0" algn="l">
              <a:spcBef>
                <a:spcPts val="0"/>
              </a:spcBef>
              <a:spcAft>
                <a:spcPts val="0"/>
              </a:spcAft>
              <a:buClr>
                <a:schemeClr val="lt1"/>
              </a:buClr>
              <a:buSzPts val="1400"/>
              <a:buFont typeface="Montserrat"/>
              <a:buChar char="●"/>
            </a:pPr>
            <a:r>
              <a:rPr b="1" lang="en" sz="1400">
                <a:solidFill>
                  <a:schemeClr val="lt1"/>
                </a:solidFill>
                <a:latin typeface="Montserrat"/>
                <a:ea typeface="Montserrat"/>
                <a:cs typeface="Montserrat"/>
                <a:sym typeface="Montserrat"/>
              </a:rPr>
              <a:t>Climate change: </a:t>
            </a:r>
            <a:r>
              <a:rPr lang="en" sz="1400">
                <a:solidFill>
                  <a:schemeClr val="lt1"/>
                </a:solidFill>
                <a:latin typeface="Montserrat"/>
                <a:ea typeface="Montserrat"/>
                <a:cs typeface="Montserrat"/>
                <a:sym typeface="Montserrat"/>
              </a:rPr>
              <a:t>change in the average conditions in a place over time (temperatures, weather patterns, etc.). Long-term climate change is caused by human activity.</a:t>
            </a:r>
            <a:endParaRPr sz="1400">
              <a:solidFill>
                <a:schemeClr val="lt1"/>
              </a:solidFill>
              <a:latin typeface="Montserrat"/>
              <a:ea typeface="Montserrat"/>
              <a:cs typeface="Montserrat"/>
              <a:sym typeface="Montserrat"/>
            </a:endParaRPr>
          </a:p>
          <a:p>
            <a:pPr indent="-317500" lvl="0" marL="457200" rtl="0" algn="l">
              <a:spcBef>
                <a:spcPts val="0"/>
              </a:spcBef>
              <a:spcAft>
                <a:spcPts val="0"/>
              </a:spcAft>
              <a:buClr>
                <a:schemeClr val="lt1"/>
              </a:buClr>
              <a:buSzPts val="1400"/>
              <a:buFont typeface="Montserrat"/>
              <a:buChar char="●"/>
            </a:pPr>
            <a:r>
              <a:rPr b="1" lang="en" sz="1400">
                <a:solidFill>
                  <a:schemeClr val="lt1"/>
                </a:solidFill>
                <a:latin typeface="Montserrat"/>
                <a:ea typeface="Montserrat"/>
                <a:cs typeface="Montserrat"/>
                <a:sym typeface="Montserrat"/>
              </a:rPr>
              <a:t>Climate resilience: </a:t>
            </a:r>
            <a:r>
              <a:rPr lang="en" sz="1400">
                <a:solidFill>
                  <a:schemeClr val="lt1"/>
                </a:solidFill>
                <a:latin typeface="Montserrat"/>
                <a:ea typeface="Montserrat"/>
                <a:cs typeface="Montserrat"/>
                <a:sym typeface="Montserrat"/>
              </a:rPr>
              <a:t>The ability to prepare for, recover from, and adapt to the impacts of climate change.</a:t>
            </a:r>
            <a:endParaRPr sz="1400">
              <a:solidFill>
                <a:schemeClr val="lt1"/>
              </a:solidFill>
              <a:latin typeface="Montserrat"/>
              <a:ea typeface="Montserrat"/>
              <a:cs typeface="Montserrat"/>
              <a:sym typeface="Montserrat"/>
            </a:endParaRPr>
          </a:p>
          <a:p>
            <a:pPr indent="0" lvl="0" marL="457200" rtl="0" algn="l">
              <a:spcBef>
                <a:spcPts val="1200"/>
              </a:spcBef>
              <a:spcAft>
                <a:spcPts val="0"/>
              </a:spcAft>
              <a:buNone/>
            </a:pPr>
            <a:r>
              <a:t/>
            </a:r>
            <a:endParaRPr sz="1400">
              <a:solidFill>
                <a:schemeClr val="lt1"/>
              </a:solidFill>
              <a:latin typeface="Montserrat"/>
              <a:ea typeface="Montserrat"/>
              <a:cs typeface="Montserrat"/>
              <a:sym typeface="Montserrat"/>
            </a:endParaRPr>
          </a:p>
          <a:p>
            <a:pPr indent="0" lvl="0" marL="457200" rtl="0" algn="l">
              <a:spcBef>
                <a:spcPts val="1200"/>
              </a:spcBef>
              <a:spcAft>
                <a:spcPts val="0"/>
              </a:spcAft>
              <a:buNone/>
            </a:pPr>
            <a:r>
              <a:t/>
            </a:r>
            <a:endParaRPr b="1" sz="1400">
              <a:solidFill>
                <a:schemeClr val="lt1"/>
              </a:solidFill>
              <a:latin typeface="Montserrat"/>
              <a:ea typeface="Montserrat"/>
              <a:cs typeface="Montserrat"/>
              <a:sym typeface="Montserrat"/>
            </a:endParaRPr>
          </a:p>
          <a:p>
            <a:pPr indent="0" lvl="0" marL="457200" rtl="0" algn="l">
              <a:spcBef>
                <a:spcPts val="1200"/>
              </a:spcBef>
              <a:spcAft>
                <a:spcPts val="0"/>
              </a:spcAft>
              <a:buNone/>
            </a:pPr>
            <a:r>
              <a:t/>
            </a:r>
            <a:endParaRPr b="1" sz="1400">
              <a:solidFill>
                <a:schemeClr val="lt1"/>
              </a:solidFill>
              <a:latin typeface="Montserrat"/>
              <a:ea typeface="Montserrat"/>
              <a:cs typeface="Montserrat"/>
              <a:sym typeface="Montserrat"/>
            </a:endParaRPr>
          </a:p>
          <a:p>
            <a:pPr indent="0" lvl="0" marL="0" rtl="0" algn="l">
              <a:spcBef>
                <a:spcPts val="1200"/>
              </a:spcBef>
              <a:spcAft>
                <a:spcPts val="1200"/>
              </a:spcAft>
              <a:buNone/>
            </a:pPr>
            <a:r>
              <a:t/>
            </a:r>
            <a:endParaRPr sz="1400">
              <a:solidFill>
                <a:schemeClr val="lt1"/>
              </a:solidFill>
              <a:latin typeface="Montserrat"/>
              <a:ea typeface="Montserrat"/>
              <a:cs typeface="Montserrat"/>
              <a:sym typeface="Montserrat"/>
            </a:endParaRPr>
          </a:p>
        </p:txBody>
      </p:sp>
      <p:sp>
        <p:nvSpPr>
          <p:cNvPr id="106" name="Google Shape;106;p21"/>
          <p:cNvSpPr txBox="1"/>
          <p:nvPr/>
        </p:nvSpPr>
        <p:spPr>
          <a:xfrm>
            <a:off x="911700" y="300225"/>
            <a:ext cx="7558800" cy="631200"/>
          </a:xfrm>
          <a:prstGeom prst="rect">
            <a:avLst/>
          </a:prstGeom>
          <a:noFill/>
          <a:ln>
            <a:noFill/>
          </a:ln>
        </p:spPr>
        <p:txBody>
          <a:bodyPr anchorCtr="0" anchor="t" bIns="91425" lIns="91425" spcFirstLastPara="1" rIns="91425" wrap="square" tIns="91425">
            <a:spAutoFit/>
          </a:bodyPr>
          <a:lstStyle/>
          <a:p>
            <a:pPr indent="0" lvl="0" marL="12700" marR="76200" rtl="0" algn="ctr">
              <a:lnSpc>
                <a:spcPct val="100000"/>
              </a:lnSpc>
              <a:spcBef>
                <a:spcPts val="100"/>
              </a:spcBef>
              <a:spcAft>
                <a:spcPts val="0"/>
              </a:spcAft>
              <a:buNone/>
            </a:pPr>
            <a:r>
              <a:rPr b="1" lang="en" sz="2900">
                <a:solidFill>
                  <a:srgbClr val="FFFFFF"/>
                </a:solidFill>
                <a:latin typeface="Montserrat"/>
                <a:ea typeface="Montserrat"/>
                <a:cs typeface="Montserrat"/>
                <a:sym typeface="Montserrat"/>
              </a:rPr>
              <a:t>Key Terms</a:t>
            </a:r>
            <a:endParaRPr b="1" sz="2900">
              <a:solidFill>
                <a:srgbClr val="FFFFFF"/>
              </a:solidFill>
              <a:latin typeface="Montserrat"/>
              <a:ea typeface="Montserrat"/>
              <a:cs typeface="Montserrat"/>
              <a:sym typeface="Montserrat"/>
            </a:endParaRPr>
          </a:p>
        </p:txBody>
      </p:sp>
      <p:sp>
        <p:nvSpPr>
          <p:cNvPr id="107" name="Google Shape;107;p21"/>
          <p:cNvSpPr txBox="1"/>
          <p:nvPr>
            <p:ph idx="4294967295" type="subTitle"/>
          </p:nvPr>
        </p:nvSpPr>
        <p:spPr>
          <a:xfrm>
            <a:off x="4914350" y="986600"/>
            <a:ext cx="3938700" cy="35388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chemeClr val="lt1"/>
              </a:buClr>
              <a:buSzPts val="1400"/>
              <a:buFont typeface="Montserrat"/>
              <a:buChar char="●"/>
            </a:pPr>
            <a:r>
              <a:rPr b="1" lang="en" sz="1400">
                <a:solidFill>
                  <a:schemeClr val="lt1"/>
                </a:solidFill>
                <a:latin typeface="Montserrat"/>
                <a:ea typeface="Montserrat"/>
                <a:cs typeface="Montserrat"/>
                <a:sym typeface="Montserrat"/>
              </a:rPr>
              <a:t>Dune: </a:t>
            </a:r>
            <a:r>
              <a:rPr lang="en" sz="1400">
                <a:solidFill>
                  <a:schemeClr val="lt1"/>
                </a:solidFill>
                <a:latin typeface="Montserrat"/>
                <a:ea typeface="Montserrat"/>
                <a:cs typeface="Montserrat"/>
                <a:sym typeface="Montserrat"/>
              </a:rPr>
              <a:t>there are multiple kinds of dunes. In Rockaway, we have beach dunes - mounds of sand formed by wind that protect coastal communities from storms.</a:t>
            </a:r>
            <a:endParaRPr sz="1400">
              <a:solidFill>
                <a:schemeClr val="lt1"/>
              </a:solidFill>
              <a:latin typeface="Montserrat"/>
              <a:ea typeface="Montserrat"/>
              <a:cs typeface="Montserrat"/>
              <a:sym typeface="Montserrat"/>
            </a:endParaRPr>
          </a:p>
          <a:p>
            <a:pPr indent="-317500" lvl="0" marL="457200" rtl="0" algn="l">
              <a:spcBef>
                <a:spcPts val="0"/>
              </a:spcBef>
              <a:spcAft>
                <a:spcPts val="0"/>
              </a:spcAft>
              <a:buClr>
                <a:schemeClr val="lt1"/>
              </a:buClr>
              <a:buSzPts val="1400"/>
              <a:buFont typeface="Montserrat"/>
              <a:buChar char="●"/>
            </a:pPr>
            <a:r>
              <a:rPr b="1" lang="en" sz="1400">
                <a:solidFill>
                  <a:schemeClr val="lt1"/>
                </a:solidFill>
                <a:latin typeface="Montserrat"/>
                <a:ea typeface="Montserrat"/>
                <a:cs typeface="Montserrat"/>
                <a:sym typeface="Montserrat"/>
              </a:rPr>
              <a:t>Native plant: </a:t>
            </a:r>
            <a:r>
              <a:rPr lang="en" sz="1400">
                <a:solidFill>
                  <a:schemeClr val="lt1"/>
                </a:solidFill>
                <a:latin typeface="Montserrat"/>
                <a:ea typeface="Montserrat"/>
                <a:cs typeface="Montserrat"/>
                <a:sym typeface="Montserrat"/>
              </a:rPr>
              <a:t>plants that have evolved in / occur naturally in a particular region or ecosystem.</a:t>
            </a:r>
            <a:endParaRPr sz="1400">
              <a:solidFill>
                <a:schemeClr val="lt1"/>
              </a:solidFill>
              <a:latin typeface="Montserrat"/>
              <a:ea typeface="Montserrat"/>
              <a:cs typeface="Montserrat"/>
              <a:sym typeface="Montserrat"/>
            </a:endParaRPr>
          </a:p>
          <a:p>
            <a:pPr indent="0" lvl="0" marL="457200" rtl="0" algn="l">
              <a:spcBef>
                <a:spcPts val="1200"/>
              </a:spcBef>
              <a:spcAft>
                <a:spcPts val="0"/>
              </a:spcAft>
              <a:buNone/>
            </a:pPr>
            <a:r>
              <a:t/>
            </a:r>
            <a:endParaRPr b="1" sz="1300">
              <a:solidFill>
                <a:schemeClr val="lt1"/>
              </a:solidFill>
              <a:latin typeface="Montserrat"/>
              <a:ea typeface="Montserrat"/>
              <a:cs typeface="Montserrat"/>
              <a:sym typeface="Montserrat"/>
            </a:endParaRPr>
          </a:p>
          <a:p>
            <a:pPr indent="0" lvl="0" marL="0" rtl="0" algn="l">
              <a:spcBef>
                <a:spcPts val="1200"/>
              </a:spcBef>
              <a:spcAft>
                <a:spcPts val="1200"/>
              </a:spcAft>
              <a:buNone/>
            </a:pPr>
            <a:r>
              <a:t/>
            </a:r>
            <a:endParaRPr sz="1300">
              <a:solidFill>
                <a:schemeClr val="lt1"/>
              </a:solidFill>
              <a:latin typeface="Montserrat"/>
              <a:ea typeface="Montserrat"/>
              <a:cs typeface="Montserrat"/>
              <a:sym typeface="Montserrat"/>
            </a:endParaRPr>
          </a:p>
        </p:txBody>
      </p:sp>
      <p:sp>
        <p:nvSpPr>
          <p:cNvPr id="108" name="Google Shape;108;p21"/>
          <p:cNvSpPr/>
          <p:nvPr/>
        </p:nvSpPr>
        <p:spPr>
          <a:xfrm>
            <a:off x="3117125" y="350275"/>
            <a:ext cx="443100" cy="464700"/>
          </a:xfrm>
          <a:prstGeom prst="star5">
            <a:avLst>
              <a:gd fmla="val 19098" name="adj"/>
              <a:gd fmla="val 105146" name="hf"/>
              <a:gd fmla="val 110557" name="vf"/>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9" name="Google Shape;109;p21"/>
          <p:cNvSpPr/>
          <p:nvPr/>
        </p:nvSpPr>
        <p:spPr>
          <a:xfrm>
            <a:off x="5750350" y="383475"/>
            <a:ext cx="443100" cy="464700"/>
          </a:xfrm>
          <a:prstGeom prst="star5">
            <a:avLst>
              <a:gd fmla="val 19098" name="adj"/>
              <a:gd fmla="val 105146" name="hf"/>
              <a:gd fmla="val 110557" name="vf"/>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75"/>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What kind of dune is this?</a:t>
            </a:r>
            <a:endParaRPr b="1">
              <a:latin typeface="Montserrat"/>
              <a:ea typeface="Montserrat"/>
              <a:cs typeface="Montserrat"/>
              <a:sym typeface="Montserrat"/>
            </a:endParaRPr>
          </a:p>
        </p:txBody>
      </p:sp>
      <p:sp>
        <p:nvSpPr>
          <p:cNvPr id="631" name="Google Shape;631;p75"/>
          <p:cNvSpPr txBox="1"/>
          <p:nvPr>
            <p:ph idx="4294967295" type="title"/>
          </p:nvPr>
        </p:nvSpPr>
        <p:spPr>
          <a:xfrm>
            <a:off x="311700" y="788175"/>
            <a:ext cx="6793800" cy="3358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1420">
                <a:latin typeface="Montserrat"/>
                <a:ea typeface="Montserrat"/>
                <a:cs typeface="Montserrat"/>
                <a:sym typeface="Montserrat"/>
              </a:rPr>
              <a:t>Sand dunes can be found in two places: in deserts, and in coastal areas and beaches. See if you can guess what kind of dune is shown in the following pictures.</a:t>
            </a:r>
            <a:endParaRPr sz="1420">
              <a:latin typeface="Montserrat"/>
              <a:ea typeface="Montserrat"/>
              <a:cs typeface="Montserrat"/>
              <a:sym typeface="Montserrat"/>
            </a:endParaRPr>
          </a:p>
        </p:txBody>
      </p:sp>
      <p:pic>
        <p:nvPicPr>
          <p:cNvPr id="632" name="Google Shape;632;p75"/>
          <p:cNvPicPr preferRelativeResize="0"/>
          <p:nvPr/>
        </p:nvPicPr>
        <p:blipFill>
          <a:blip r:embed="rId3">
            <a:alphaModFix/>
          </a:blip>
          <a:stretch>
            <a:fillRect/>
          </a:stretch>
        </p:blipFill>
        <p:spPr>
          <a:xfrm>
            <a:off x="6566975" y="2828675"/>
            <a:ext cx="2265325" cy="2265325"/>
          </a:xfrm>
          <a:prstGeom prst="rect">
            <a:avLst/>
          </a:prstGeom>
          <a:noFill/>
          <a:ln>
            <a:noFill/>
          </a:ln>
        </p:spPr>
      </p:pic>
      <p:sp>
        <p:nvSpPr>
          <p:cNvPr id="633" name="Google Shape;633;p75"/>
          <p:cNvSpPr/>
          <p:nvPr/>
        </p:nvSpPr>
        <p:spPr>
          <a:xfrm flipH="1">
            <a:off x="3733250" y="1479925"/>
            <a:ext cx="2913000" cy="1677300"/>
          </a:xfrm>
          <a:prstGeom prst="wedgeRoundRectCallout">
            <a:avLst>
              <a:gd fmla="val -31905" name="adj1"/>
              <a:gd fmla="val 66291"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34" name="Google Shape;634;p75"/>
          <p:cNvSpPr txBox="1"/>
          <p:nvPr/>
        </p:nvSpPr>
        <p:spPr>
          <a:xfrm flipH="1">
            <a:off x="4103300" y="1622725"/>
            <a:ext cx="2172900" cy="139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ontserrat"/>
                <a:ea typeface="Montserrat"/>
                <a:cs typeface="Montserrat"/>
                <a:sym typeface="Montserrat"/>
              </a:rPr>
              <a:t>Let’s play a guessing game!</a:t>
            </a:r>
            <a:endParaRPr b="1" sz="1800">
              <a:solidFill>
                <a:schemeClr val="dk1"/>
              </a:solidFill>
              <a:latin typeface="Montserrat"/>
              <a:ea typeface="Montserrat"/>
              <a:cs typeface="Montserrat"/>
              <a:sym typeface="Montserrat"/>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76"/>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What kind of dune is this?</a:t>
            </a:r>
            <a:endParaRPr b="1">
              <a:latin typeface="Montserrat"/>
              <a:ea typeface="Montserrat"/>
              <a:cs typeface="Montserrat"/>
              <a:sym typeface="Montserrat"/>
            </a:endParaRPr>
          </a:p>
        </p:txBody>
      </p:sp>
      <p:sp>
        <p:nvSpPr>
          <p:cNvPr id="640" name="Google Shape;640;p76"/>
          <p:cNvSpPr txBox="1"/>
          <p:nvPr>
            <p:ph idx="4294967295" type="title"/>
          </p:nvPr>
        </p:nvSpPr>
        <p:spPr>
          <a:xfrm>
            <a:off x="311700" y="788175"/>
            <a:ext cx="2263200" cy="3649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1420">
                <a:latin typeface="Montserrat"/>
                <a:ea typeface="Montserrat"/>
                <a:cs typeface="Montserrat"/>
                <a:sym typeface="Montserrat"/>
              </a:rPr>
              <a:t>What kind of dune is this?</a:t>
            </a:r>
            <a:endParaRPr sz="1420">
              <a:latin typeface="Montserrat"/>
              <a:ea typeface="Montserrat"/>
              <a:cs typeface="Montserrat"/>
              <a:sym typeface="Montserrat"/>
            </a:endParaRPr>
          </a:p>
          <a:p>
            <a:pPr indent="0" lvl="0" marL="0" rtl="0" algn="l">
              <a:spcBef>
                <a:spcPts val="0"/>
              </a:spcBef>
              <a:spcAft>
                <a:spcPts val="0"/>
              </a:spcAft>
              <a:buSzPts val="990"/>
              <a:buNone/>
            </a:pPr>
            <a:r>
              <a:t/>
            </a:r>
            <a:endParaRPr sz="1420">
              <a:latin typeface="Montserrat"/>
              <a:ea typeface="Montserrat"/>
              <a:cs typeface="Montserrat"/>
              <a:sym typeface="Montserrat"/>
            </a:endParaRPr>
          </a:p>
          <a:p>
            <a:pPr indent="-318770" lvl="0" marL="457200" rtl="0" algn="l">
              <a:spcBef>
                <a:spcPts val="0"/>
              </a:spcBef>
              <a:spcAft>
                <a:spcPts val="0"/>
              </a:spcAft>
              <a:buSzPts val="1420"/>
              <a:buFont typeface="Montserrat"/>
              <a:buAutoNum type="alphaLcPeriod"/>
            </a:pPr>
            <a:r>
              <a:rPr lang="en" sz="1420">
                <a:latin typeface="Montserrat"/>
                <a:ea typeface="Montserrat"/>
                <a:cs typeface="Montserrat"/>
                <a:sym typeface="Montserrat"/>
              </a:rPr>
              <a:t>Desert dune</a:t>
            </a:r>
            <a:endParaRPr sz="1420">
              <a:latin typeface="Montserrat"/>
              <a:ea typeface="Montserrat"/>
              <a:cs typeface="Montserrat"/>
              <a:sym typeface="Montserrat"/>
            </a:endParaRPr>
          </a:p>
          <a:p>
            <a:pPr indent="-318770" lvl="0" marL="457200" rtl="0" algn="l">
              <a:spcBef>
                <a:spcPts val="0"/>
              </a:spcBef>
              <a:spcAft>
                <a:spcPts val="0"/>
              </a:spcAft>
              <a:buSzPts val="1420"/>
              <a:buFont typeface="Montserrat"/>
              <a:buAutoNum type="alphaLcPeriod"/>
            </a:pPr>
            <a:r>
              <a:rPr lang="en" sz="1420">
                <a:latin typeface="Montserrat"/>
                <a:ea typeface="Montserrat"/>
                <a:cs typeface="Montserrat"/>
                <a:sym typeface="Montserrat"/>
              </a:rPr>
              <a:t>Beach dune</a:t>
            </a:r>
            <a:endParaRPr sz="1420">
              <a:latin typeface="Montserrat"/>
              <a:ea typeface="Montserrat"/>
              <a:cs typeface="Montserrat"/>
              <a:sym typeface="Montserrat"/>
            </a:endParaRPr>
          </a:p>
          <a:p>
            <a:pPr indent="-318770" lvl="0" marL="457200" rtl="0" algn="l">
              <a:spcBef>
                <a:spcPts val="0"/>
              </a:spcBef>
              <a:spcAft>
                <a:spcPts val="0"/>
              </a:spcAft>
              <a:buSzPts val="1420"/>
              <a:buFont typeface="Montserrat"/>
              <a:buAutoNum type="alphaLcPeriod"/>
            </a:pPr>
            <a:r>
              <a:rPr lang="en" sz="1420">
                <a:latin typeface="Montserrat"/>
                <a:ea typeface="Montserrat"/>
                <a:cs typeface="Montserrat"/>
                <a:sym typeface="Montserrat"/>
              </a:rPr>
              <a:t>Dune the movie</a:t>
            </a:r>
            <a:endParaRPr sz="1420">
              <a:latin typeface="Montserrat"/>
              <a:ea typeface="Montserrat"/>
              <a:cs typeface="Montserrat"/>
              <a:sym typeface="Montserrat"/>
            </a:endParaRPr>
          </a:p>
        </p:txBody>
      </p:sp>
      <p:pic>
        <p:nvPicPr>
          <p:cNvPr id="641" name="Google Shape;641;p76"/>
          <p:cNvPicPr preferRelativeResize="0"/>
          <p:nvPr/>
        </p:nvPicPr>
        <p:blipFill>
          <a:blip r:embed="rId3">
            <a:alphaModFix/>
          </a:blip>
          <a:stretch>
            <a:fillRect/>
          </a:stretch>
        </p:blipFill>
        <p:spPr>
          <a:xfrm>
            <a:off x="2756500" y="847750"/>
            <a:ext cx="5673051" cy="37820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77"/>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What kind of dune is this?</a:t>
            </a:r>
            <a:endParaRPr b="1">
              <a:latin typeface="Montserrat"/>
              <a:ea typeface="Montserrat"/>
              <a:cs typeface="Montserrat"/>
              <a:sym typeface="Montserrat"/>
            </a:endParaRPr>
          </a:p>
        </p:txBody>
      </p:sp>
      <p:sp>
        <p:nvSpPr>
          <p:cNvPr id="647" name="Google Shape;647;p77"/>
          <p:cNvSpPr txBox="1"/>
          <p:nvPr>
            <p:ph idx="4294967295" type="title"/>
          </p:nvPr>
        </p:nvSpPr>
        <p:spPr>
          <a:xfrm>
            <a:off x="311700" y="788175"/>
            <a:ext cx="2263200" cy="3649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1420">
                <a:latin typeface="Montserrat"/>
                <a:ea typeface="Montserrat"/>
                <a:cs typeface="Montserrat"/>
                <a:sym typeface="Montserrat"/>
              </a:rPr>
              <a:t>What kind of dune is this?</a:t>
            </a:r>
            <a:endParaRPr sz="1420">
              <a:latin typeface="Montserrat"/>
              <a:ea typeface="Montserrat"/>
              <a:cs typeface="Montserrat"/>
              <a:sym typeface="Montserrat"/>
            </a:endParaRPr>
          </a:p>
          <a:p>
            <a:pPr indent="0" lvl="0" marL="0" rtl="0" algn="l">
              <a:spcBef>
                <a:spcPts val="0"/>
              </a:spcBef>
              <a:spcAft>
                <a:spcPts val="0"/>
              </a:spcAft>
              <a:buSzPts val="990"/>
              <a:buNone/>
            </a:pPr>
            <a:r>
              <a:t/>
            </a:r>
            <a:endParaRPr sz="1420">
              <a:latin typeface="Montserrat"/>
              <a:ea typeface="Montserrat"/>
              <a:cs typeface="Montserrat"/>
              <a:sym typeface="Montserrat"/>
            </a:endParaRPr>
          </a:p>
          <a:p>
            <a:pPr indent="-318770" lvl="0" marL="457200" rtl="0" algn="l">
              <a:spcBef>
                <a:spcPts val="0"/>
              </a:spcBef>
              <a:spcAft>
                <a:spcPts val="0"/>
              </a:spcAft>
              <a:buSzPts val="1420"/>
              <a:buFont typeface="Montserrat"/>
              <a:buAutoNum type="alphaLcPeriod"/>
            </a:pPr>
            <a:r>
              <a:rPr lang="en" sz="1420">
                <a:latin typeface="Montserrat"/>
                <a:ea typeface="Montserrat"/>
                <a:cs typeface="Montserrat"/>
                <a:sym typeface="Montserrat"/>
              </a:rPr>
              <a:t>Desert dune</a:t>
            </a:r>
            <a:endParaRPr sz="1420">
              <a:latin typeface="Montserrat"/>
              <a:ea typeface="Montserrat"/>
              <a:cs typeface="Montserrat"/>
              <a:sym typeface="Montserrat"/>
            </a:endParaRPr>
          </a:p>
          <a:p>
            <a:pPr indent="-318770" lvl="0" marL="457200" rtl="0" algn="l">
              <a:spcBef>
                <a:spcPts val="0"/>
              </a:spcBef>
              <a:spcAft>
                <a:spcPts val="0"/>
              </a:spcAft>
              <a:buSzPts val="1420"/>
              <a:buFont typeface="Montserrat"/>
              <a:buAutoNum type="alphaLcPeriod"/>
            </a:pPr>
            <a:r>
              <a:rPr lang="en" sz="1420">
                <a:latin typeface="Montserrat"/>
                <a:ea typeface="Montserrat"/>
                <a:cs typeface="Montserrat"/>
                <a:sym typeface="Montserrat"/>
              </a:rPr>
              <a:t>Beach dune</a:t>
            </a:r>
            <a:endParaRPr sz="1420">
              <a:latin typeface="Montserrat"/>
              <a:ea typeface="Montserrat"/>
              <a:cs typeface="Montserrat"/>
              <a:sym typeface="Montserrat"/>
            </a:endParaRPr>
          </a:p>
          <a:p>
            <a:pPr indent="-318770" lvl="0" marL="457200" rtl="0" algn="l">
              <a:spcBef>
                <a:spcPts val="0"/>
              </a:spcBef>
              <a:spcAft>
                <a:spcPts val="0"/>
              </a:spcAft>
              <a:buSzPts val="1420"/>
              <a:buFont typeface="Montserrat"/>
              <a:buAutoNum type="alphaLcPeriod"/>
            </a:pPr>
            <a:r>
              <a:rPr lang="en" sz="1420">
                <a:latin typeface="Montserrat"/>
                <a:ea typeface="Montserrat"/>
                <a:cs typeface="Montserrat"/>
                <a:sym typeface="Montserrat"/>
              </a:rPr>
              <a:t>Dune the movie</a:t>
            </a:r>
            <a:endParaRPr sz="1420">
              <a:latin typeface="Montserrat"/>
              <a:ea typeface="Montserrat"/>
              <a:cs typeface="Montserrat"/>
              <a:sym typeface="Montserrat"/>
            </a:endParaRPr>
          </a:p>
        </p:txBody>
      </p:sp>
      <p:pic>
        <p:nvPicPr>
          <p:cNvPr id="648" name="Google Shape;648;p77"/>
          <p:cNvPicPr preferRelativeResize="0"/>
          <p:nvPr/>
        </p:nvPicPr>
        <p:blipFill>
          <a:blip r:embed="rId3">
            <a:alphaModFix/>
          </a:blip>
          <a:stretch>
            <a:fillRect/>
          </a:stretch>
        </p:blipFill>
        <p:spPr>
          <a:xfrm>
            <a:off x="2756500" y="847750"/>
            <a:ext cx="5673051" cy="3782025"/>
          </a:xfrm>
          <a:prstGeom prst="rect">
            <a:avLst/>
          </a:prstGeom>
          <a:noFill/>
          <a:ln>
            <a:noFill/>
          </a:ln>
        </p:spPr>
      </p:pic>
      <p:sp>
        <p:nvSpPr>
          <p:cNvPr id="649" name="Google Shape;649;p77"/>
          <p:cNvSpPr/>
          <p:nvPr/>
        </p:nvSpPr>
        <p:spPr>
          <a:xfrm>
            <a:off x="470400" y="1528825"/>
            <a:ext cx="1776300" cy="249600"/>
          </a:xfrm>
          <a:prstGeom prst="flowChartAlternateProcess">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78"/>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What kind of dune is this?</a:t>
            </a:r>
            <a:endParaRPr b="1">
              <a:latin typeface="Montserrat"/>
              <a:ea typeface="Montserrat"/>
              <a:cs typeface="Montserrat"/>
              <a:sym typeface="Montserrat"/>
            </a:endParaRPr>
          </a:p>
        </p:txBody>
      </p:sp>
      <p:sp>
        <p:nvSpPr>
          <p:cNvPr id="655" name="Google Shape;655;p78"/>
          <p:cNvSpPr txBox="1"/>
          <p:nvPr>
            <p:ph idx="4294967295" type="title"/>
          </p:nvPr>
        </p:nvSpPr>
        <p:spPr>
          <a:xfrm>
            <a:off x="311700" y="788175"/>
            <a:ext cx="2263200" cy="3649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1420">
                <a:latin typeface="Montserrat"/>
                <a:ea typeface="Montserrat"/>
                <a:cs typeface="Montserrat"/>
                <a:sym typeface="Montserrat"/>
              </a:rPr>
              <a:t>What kind of dune is this?</a:t>
            </a:r>
            <a:endParaRPr sz="1420">
              <a:latin typeface="Montserrat"/>
              <a:ea typeface="Montserrat"/>
              <a:cs typeface="Montserrat"/>
              <a:sym typeface="Montserrat"/>
            </a:endParaRPr>
          </a:p>
          <a:p>
            <a:pPr indent="0" lvl="0" marL="0" rtl="0" algn="l">
              <a:spcBef>
                <a:spcPts val="0"/>
              </a:spcBef>
              <a:spcAft>
                <a:spcPts val="0"/>
              </a:spcAft>
              <a:buSzPts val="990"/>
              <a:buNone/>
            </a:pPr>
            <a:r>
              <a:t/>
            </a:r>
            <a:endParaRPr sz="1420">
              <a:latin typeface="Montserrat"/>
              <a:ea typeface="Montserrat"/>
              <a:cs typeface="Montserrat"/>
              <a:sym typeface="Montserrat"/>
            </a:endParaRPr>
          </a:p>
          <a:p>
            <a:pPr indent="-318770" lvl="0" marL="457200" rtl="0" algn="l">
              <a:spcBef>
                <a:spcPts val="0"/>
              </a:spcBef>
              <a:spcAft>
                <a:spcPts val="0"/>
              </a:spcAft>
              <a:buSzPts val="1420"/>
              <a:buFont typeface="Montserrat"/>
              <a:buAutoNum type="alphaLcPeriod"/>
            </a:pPr>
            <a:r>
              <a:rPr lang="en" sz="1420">
                <a:latin typeface="Montserrat"/>
                <a:ea typeface="Montserrat"/>
                <a:cs typeface="Montserrat"/>
                <a:sym typeface="Montserrat"/>
              </a:rPr>
              <a:t>Desert dune</a:t>
            </a:r>
            <a:endParaRPr sz="1420">
              <a:latin typeface="Montserrat"/>
              <a:ea typeface="Montserrat"/>
              <a:cs typeface="Montserrat"/>
              <a:sym typeface="Montserrat"/>
            </a:endParaRPr>
          </a:p>
          <a:p>
            <a:pPr indent="-318770" lvl="0" marL="457200" rtl="0" algn="l">
              <a:spcBef>
                <a:spcPts val="0"/>
              </a:spcBef>
              <a:spcAft>
                <a:spcPts val="0"/>
              </a:spcAft>
              <a:buSzPts val="1420"/>
              <a:buFont typeface="Montserrat"/>
              <a:buAutoNum type="alphaLcPeriod"/>
            </a:pPr>
            <a:r>
              <a:rPr lang="en" sz="1420">
                <a:latin typeface="Montserrat"/>
                <a:ea typeface="Montserrat"/>
                <a:cs typeface="Montserrat"/>
                <a:sym typeface="Montserrat"/>
              </a:rPr>
              <a:t>Beach dune</a:t>
            </a:r>
            <a:endParaRPr sz="1420">
              <a:latin typeface="Montserrat"/>
              <a:ea typeface="Montserrat"/>
              <a:cs typeface="Montserrat"/>
              <a:sym typeface="Montserrat"/>
            </a:endParaRPr>
          </a:p>
          <a:p>
            <a:pPr indent="-318770" lvl="0" marL="457200" rtl="0" algn="l">
              <a:spcBef>
                <a:spcPts val="0"/>
              </a:spcBef>
              <a:spcAft>
                <a:spcPts val="0"/>
              </a:spcAft>
              <a:buSzPts val="1420"/>
              <a:buFont typeface="Montserrat"/>
              <a:buAutoNum type="alphaLcPeriod"/>
            </a:pPr>
            <a:r>
              <a:rPr lang="en" sz="1420">
                <a:latin typeface="Montserrat"/>
                <a:ea typeface="Montserrat"/>
                <a:cs typeface="Montserrat"/>
                <a:sym typeface="Montserrat"/>
              </a:rPr>
              <a:t>Dune the movie</a:t>
            </a:r>
            <a:endParaRPr sz="1420">
              <a:latin typeface="Montserrat"/>
              <a:ea typeface="Montserrat"/>
              <a:cs typeface="Montserrat"/>
              <a:sym typeface="Montserrat"/>
            </a:endParaRPr>
          </a:p>
        </p:txBody>
      </p:sp>
      <p:pic>
        <p:nvPicPr>
          <p:cNvPr id="656" name="Google Shape;656;p78"/>
          <p:cNvPicPr preferRelativeResize="0"/>
          <p:nvPr/>
        </p:nvPicPr>
        <p:blipFill>
          <a:blip r:embed="rId3">
            <a:alphaModFix/>
          </a:blip>
          <a:stretch>
            <a:fillRect/>
          </a:stretch>
        </p:blipFill>
        <p:spPr>
          <a:xfrm>
            <a:off x="2997900" y="905800"/>
            <a:ext cx="5611752" cy="3717799"/>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79"/>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What kind of dune is this?</a:t>
            </a:r>
            <a:endParaRPr b="1">
              <a:latin typeface="Montserrat"/>
              <a:ea typeface="Montserrat"/>
              <a:cs typeface="Montserrat"/>
              <a:sym typeface="Montserrat"/>
            </a:endParaRPr>
          </a:p>
        </p:txBody>
      </p:sp>
      <p:sp>
        <p:nvSpPr>
          <p:cNvPr id="662" name="Google Shape;662;p79"/>
          <p:cNvSpPr txBox="1"/>
          <p:nvPr>
            <p:ph idx="4294967295" type="title"/>
          </p:nvPr>
        </p:nvSpPr>
        <p:spPr>
          <a:xfrm>
            <a:off x="311700" y="788175"/>
            <a:ext cx="2263200" cy="3649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1420">
                <a:latin typeface="Montserrat"/>
                <a:ea typeface="Montserrat"/>
                <a:cs typeface="Montserrat"/>
                <a:sym typeface="Montserrat"/>
              </a:rPr>
              <a:t>What kind of dune is this?</a:t>
            </a:r>
            <a:endParaRPr sz="1420">
              <a:latin typeface="Montserrat"/>
              <a:ea typeface="Montserrat"/>
              <a:cs typeface="Montserrat"/>
              <a:sym typeface="Montserrat"/>
            </a:endParaRPr>
          </a:p>
          <a:p>
            <a:pPr indent="0" lvl="0" marL="0" rtl="0" algn="l">
              <a:spcBef>
                <a:spcPts val="0"/>
              </a:spcBef>
              <a:spcAft>
                <a:spcPts val="0"/>
              </a:spcAft>
              <a:buSzPts val="990"/>
              <a:buNone/>
            </a:pPr>
            <a:r>
              <a:t/>
            </a:r>
            <a:endParaRPr sz="1420">
              <a:latin typeface="Montserrat"/>
              <a:ea typeface="Montserrat"/>
              <a:cs typeface="Montserrat"/>
              <a:sym typeface="Montserrat"/>
            </a:endParaRPr>
          </a:p>
          <a:p>
            <a:pPr indent="-318770" lvl="0" marL="457200" rtl="0" algn="l">
              <a:spcBef>
                <a:spcPts val="0"/>
              </a:spcBef>
              <a:spcAft>
                <a:spcPts val="0"/>
              </a:spcAft>
              <a:buSzPts val="1420"/>
              <a:buFont typeface="Montserrat"/>
              <a:buAutoNum type="alphaLcPeriod"/>
            </a:pPr>
            <a:r>
              <a:rPr lang="en" sz="1420">
                <a:latin typeface="Montserrat"/>
                <a:ea typeface="Montserrat"/>
                <a:cs typeface="Montserrat"/>
                <a:sym typeface="Montserrat"/>
              </a:rPr>
              <a:t>Desert dune</a:t>
            </a:r>
            <a:endParaRPr sz="1420">
              <a:latin typeface="Montserrat"/>
              <a:ea typeface="Montserrat"/>
              <a:cs typeface="Montserrat"/>
              <a:sym typeface="Montserrat"/>
            </a:endParaRPr>
          </a:p>
          <a:p>
            <a:pPr indent="-318770" lvl="0" marL="457200" rtl="0" algn="l">
              <a:spcBef>
                <a:spcPts val="0"/>
              </a:spcBef>
              <a:spcAft>
                <a:spcPts val="0"/>
              </a:spcAft>
              <a:buSzPts val="1420"/>
              <a:buFont typeface="Montserrat"/>
              <a:buAutoNum type="alphaLcPeriod"/>
            </a:pPr>
            <a:r>
              <a:rPr lang="en" sz="1420">
                <a:latin typeface="Montserrat"/>
                <a:ea typeface="Montserrat"/>
                <a:cs typeface="Montserrat"/>
                <a:sym typeface="Montserrat"/>
              </a:rPr>
              <a:t>Beach dune</a:t>
            </a:r>
            <a:endParaRPr sz="1420">
              <a:latin typeface="Montserrat"/>
              <a:ea typeface="Montserrat"/>
              <a:cs typeface="Montserrat"/>
              <a:sym typeface="Montserrat"/>
            </a:endParaRPr>
          </a:p>
          <a:p>
            <a:pPr indent="-318770" lvl="0" marL="457200" rtl="0" algn="l">
              <a:spcBef>
                <a:spcPts val="0"/>
              </a:spcBef>
              <a:spcAft>
                <a:spcPts val="0"/>
              </a:spcAft>
              <a:buSzPts val="1420"/>
              <a:buFont typeface="Montserrat"/>
              <a:buAutoNum type="alphaLcPeriod"/>
            </a:pPr>
            <a:r>
              <a:rPr lang="en" sz="1420">
                <a:latin typeface="Montserrat"/>
                <a:ea typeface="Montserrat"/>
                <a:cs typeface="Montserrat"/>
                <a:sym typeface="Montserrat"/>
              </a:rPr>
              <a:t>Dune the movie</a:t>
            </a:r>
            <a:endParaRPr sz="1420">
              <a:latin typeface="Montserrat"/>
              <a:ea typeface="Montserrat"/>
              <a:cs typeface="Montserrat"/>
              <a:sym typeface="Montserrat"/>
            </a:endParaRPr>
          </a:p>
        </p:txBody>
      </p:sp>
      <p:pic>
        <p:nvPicPr>
          <p:cNvPr id="663" name="Google Shape;663;p79"/>
          <p:cNvPicPr preferRelativeResize="0"/>
          <p:nvPr/>
        </p:nvPicPr>
        <p:blipFill>
          <a:blip r:embed="rId3">
            <a:alphaModFix/>
          </a:blip>
          <a:stretch>
            <a:fillRect/>
          </a:stretch>
        </p:blipFill>
        <p:spPr>
          <a:xfrm>
            <a:off x="2997900" y="905800"/>
            <a:ext cx="5611752" cy="3717799"/>
          </a:xfrm>
          <a:prstGeom prst="rect">
            <a:avLst/>
          </a:prstGeom>
          <a:noFill/>
          <a:ln>
            <a:noFill/>
          </a:ln>
        </p:spPr>
      </p:pic>
      <p:sp>
        <p:nvSpPr>
          <p:cNvPr id="664" name="Google Shape;664;p79"/>
          <p:cNvSpPr/>
          <p:nvPr/>
        </p:nvSpPr>
        <p:spPr>
          <a:xfrm>
            <a:off x="464200" y="1943500"/>
            <a:ext cx="1937400" cy="253800"/>
          </a:xfrm>
          <a:prstGeom prst="flowChartAlternateProcess">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80"/>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What kind of dune is this?</a:t>
            </a:r>
            <a:endParaRPr b="1">
              <a:latin typeface="Montserrat"/>
              <a:ea typeface="Montserrat"/>
              <a:cs typeface="Montserrat"/>
              <a:sym typeface="Montserrat"/>
            </a:endParaRPr>
          </a:p>
        </p:txBody>
      </p:sp>
      <p:sp>
        <p:nvSpPr>
          <p:cNvPr id="670" name="Google Shape;670;p80"/>
          <p:cNvSpPr txBox="1"/>
          <p:nvPr>
            <p:ph idx="4294967295" type="title"/>
          </p:nvPr>
        </p:nvSpPr>
        <p:spPr>
          <a:xfrm>
            <a:off x="311700" y="788175"/>
            <a:ext cx="2263200" cy="3649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1420">
                <a:latin typeface="Montserrat"/>
                <a:ea typeface="Montserrat"/>
                <a:cs typeface="Montserrat"/>
                <a:sym typeface="Montserrat"/>
              </a:rPr>
              <a:t>What kind of dune is this?</a:t>
            </a:r>
            <a:endParaRPr sz="1420">
              <a:latin typeface="Montserrat"/>
              <a:ea typeface="Montserrat"/>
              <a:cs typeface="Montserrat"/>
              <a:sym typeface="Montserrat"/>
            </a:endParaRPr>
          </a:p>
          <a:p>
            <a:pPr indent="0" lvl="0" marL="0" rtl="0" algn="l">
              <a:spcBef>
                <a:spcPts val="0"/>
              </a:spcBef>
              <a:spcAft>
                <a:spcPts val="0"/>
              </a:spcAft>
              <a:buSzPts val="990"/>
              <a:buNone/>
            </a:pPr>
            <a:r>
              <a:t/>
            </a:r>
            <a:endParaRPr sz="1420">
              <a:latin typeface="Montserrat"/>
              <a:ea typeface="Montserrat"/>
              <a:cs typeface="Montserrat"/>
              <a:sym typeface="Montserrat"/>
            </a:endParaRPr>
          </a:p>
          <a:p>
            <a:pPr indent="-318770" lvl="0" marL="457200" rtl="0" algn="l">
              <a:spcBef>
                <a:spcPts val="0"/>
              </a:spcBef>
              <a:spcAft>
                <a:spcPts val="0"/>
              </a:spcAft>
              <a:buSzPts val="1420"/>
              <a:buFont typeface="Montserrat"/>
              <a:buAutoNum type="alphaLcPeriod"/>
            </a:pPr>
            <a:r>
              <a:rPr lang="en" sz="1420">
                <a:latin typeface="Montserrat"/>
                <a:ea typeface="Montserrat"/>
                <a:cs typeface="Montserrat"/>
                <a:sym typeface="Montserrat"/>
              </a:rPr>
              <a:t>Desert dune</a:t>
            </a:r>
            <a:endParaRPr sz="1420">
              <a:latin typeface="Montserrat"/>
              <a:ea typeface="Montserrat"/>
              <a:cs typeface="Montserrat"/>
              <a:sym typeface="Montserrat"/>
            </a:endParaRPr>
          </a:p>
          <a:p>
            <a:pPr indent="-318770" lvl="0" marL="457200" rtl="0" algn="l">
              <a:spcBef>
                <a:spcPts val="0"/>
              </a:spcBef>
              <a:spcAft>
                <a:spcPts val="0"/>
              </a:spcAft>
              <a:buSzPts val="1420"/>
              <a:buFont typeface="Montserrat"/>
              <a:buAutoNum type="alphaLcPeriod"/>
            </a:pPr>
            <a:r>
              <a:rPr lang="en" sz="1420">
                <a:latin typeface="Montserrat"/>
                <a:ea typeface="Montserrat"/>
                <a:cs typeface="Montserrat"/>
                <a:sym typeface="Montserrat"/>
              </a:rPr>
              <a:t>Beach dune</a:t>
            </a:r>
            <a:endParaRPr sz="1420">
              <a:latin typeface="Montserrat"/>
              <a:ea typeface="Montserrat"/>
              <a:cs typeface="Montserrat"/>
              <a:sym typeface="Montserrat"/>
            </a:endParaRPr>
          </a:p>
          <a:p>
            <a:pPr indent="-318770" lvl="0" marL="457200" rtl="0" algn="l">
              <a:spcBef>
                <a:spcPts val="0"/>
              </a:spcBef>
              <a:spcAft>
                <a:spcPts val="0"/>
              </a:spcAft>
              <a:buSzPts val="1420"/>
              <a:buFont typeface="Montserrat"/>
              <a:buAutoNum type="alphaLcPeriod"/>
            </a:pPr>
            <a:r>
              <a:rPr lang="en" sz="1420">
                <a:latin typeface="Montserrat"/>
                <a:ea typeface="Montserrat"/>
                <a:cs typeface="Montserrat"/>
                <a:sym typeface="Montserrat"/>
              </a:rPr>
              <a:t>Dune the movie</a:t>
            </a:r>
            <a:endParaRPr sz="1420">
              <a:latin typeface="Montserrat"/>
              <a:ea typeface="Montserrat"/>
              <a:cs typeface="Montserrat"/>
              <a:sym typeface="Montserrat"/>
            </a:endParaRPr>
          </a:p>
        </p:txBody>
      </p:sp>
      <p:pic>
        <p:nvPicPr>
          <p:cNvPr id="671" name="Google Shape;671;p80"/>
          <p:cNvPicPr preferRelativeResize="0"/>
          <p:nvPr/>
        </p:nvPicPr>
        <p:blipFill>
          <a:blip r:embed="rId3">
            <a:alphaModFix/>
          </a:blip>
          <a:stretch>
            <a:fillRect/>
          </a:stretch>
        </p:blipFill>
        <p:spPr>
          <a:xfrm>
            <a:off x="2905025" y="881099"/>
            <a:ext cx="5474711" cy="36498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pic>
        <p:nvPicPr>
          <p:cNvPr id="676" name="Google Shape;676;p81"/>
          <p:cNvPicPr preferRelativeResize="0"/>
          <p:nvPr/>
        </p:nvPicPr>
        <p:blipFill>
          <a:blip r:embed="rId3">
            <a:alphaModFix/>
          </a:blip>
          <a:stretch>
            <a:fillRect/>
          </a:stretch>
        </p:blipFill>
        <p:spPr>
          <a:xfrm>
            <a:off x="2905025" y="881099"/>
            <a:ext cx="5474711" cy="3649800"/>
          </a:xfrm>
          <a:prstGeom prst="rect">
            <a:avLst/>
          </a:prstGeom>
          <a:noFill/>
          <a:ln>
            <a:noFill/>
          </a:ln>
        </p:spPr>
      </p:pic>
      <p:sp>
        <p:nvSpPr>
          <p:cNvPr id="677" name="Google Shape;677;p81"/>
          <p:cNvSpPr/>
          <p:nvPr/>
        </p:nvSpPr>
        <p:spPr>
          <a:xfrm>
            <a:off x="439475" y="1737350"/>
            <a:ext cx="1850700" cy="272400"/>
          </a:xfrm>
          <a:prstGeom prst="flowChartAlternateProcess">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78" name="Google Shape;678;p81"/>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What kind of dune is this?</a:t>
            </a:r>
            <a:endParaRPr b="1">
              <a:latin typeface="Montserrat"/>
              <a:ea typeface="Montserrat"/>
              <a:cs typeface="Montserrat"/>
              <a:sym typeface="Montserrat"/>
            </a:endParaRPr>
          </a:p>
        </p:txBody>
      </p:sp>
      <p:sp>
        <p:nvSpPr>
          <p:cNvPr id="679" name="Google Shape;679;p81"/>
          <p:cNvSpPr txBox="1"/>
          <p:nvPr>
            <p:ph idx="4294967295" type="title"/>
          </p:nvPr>
        </p:nvSpPr>
        <p:spPr>
          <a:xfrm>
            <a:off x="311700" y="788175"/>
            <a:ext cx="2263200" cy="3649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1420">
                <a:latin typeface="Montserrat"/>
                <a:ea typeface="Montserrat"/>
                <a:cs typeface="Montserrat"/>
                <a:sym typeface="Montserrat"/>
              </a:rPr>
              <a:t>What kind of dune is this?</a:t>
            </a:r>
            <a:endParaRPr sz="1420">
              <a:latin typeface="Montserrat"/>
              <a:ea typeface="Montserrat"/>
              <a:cs typeface="Montserrat"/>
              <a:sym typeface="Montserrat"/>
            </a:endParaRPr>
          </a:p>
          <a:p>
            <a:pPr indent="0" lvl="0" marL="0" rtl="0" algn="l">
              <a:spcBef>
                <a:spcPts val="0"/>
              </a:spcBef>
              <a:spcAft>
                <a:spcPts val="0"/>
              </a:spcAft>
              <a:buSzPts val="990"/>
              <a:buNone/>
            </a:pPr>
            <a:r>
              <a:t/>
            </a:r>
            <a:endParaRPr sz="1420">
              <a:latin typeface="Montserrat"/>
              <a:ea typeface="Montserrat"/>
              <a:cs typeface="Montserrat"/>
              <a:sym typeface="Montserrat"/>
            </a:endParaRPr>
          </a:p>
          <a:p>
            <a:pPr indent="-318770" lvl="0" marL="457200" rtl="0" algn="l">
              <a:spcBef>
                <a:spcPts val="0"/>
              </a:spcBef>
              <a:spcAft>
                <a:spcPts val="0"/>
              </a:spcAft>
              <a:buSzPts val="1420"/>
              <a:buFont typeface="Montserrat"/>
              <a:buAutoNum type="alphaLcPeriod"/>
            </a:pPr>
            <a:r>
              <a:rPr lang="en" sz="1420">
                <a:latin typeface="Montserrat"/>
                <a:ea typeface="Montserrat"/>
                <a:cs typeface="Montserrat"/>
                <a:sym typeface="Montserrat"/>
              </a:rPr>
              <a:t>Desert dune</a:t>
            </a:r>
            <a:endParaRPr sz="1420">
              <a:latin typeface="Montserrat"/>
              <a:ea typeface="Montserrat"/>
              <a:cs typeface="Montserrat"/>
              <a:sym typeface="Montserrat"/>
            </a:endParaRPr>
          </a:p>
          <a:p>
            <a:pPr indent="-318770" lvl="0" marL="457200" rtl="0" algn="l">
              <a:spcBef>
                <a:spcPts val="0"/>
              </a:spcBef>
              <a:spcAft>
                <a:spcPts val="0"/>
              </a:spcAft>
              <a:buSzPts val="1420"/>
              <a:buFont typeface="Montserrat"/>
              <a:buAutoNum type="alphaLcPeriod"/>
            </a:pPr>
            <a:r>
              <a:rPr lang="en" sz="1420">
                <a:latin typeface="Montserrat"/>
                <a:ea typeface="Montserrat"/>
                <a:cs typeface="Montserrat"/>
                <a:sym typeface="Montserrat"/>
              </a:rPr>
              <a:t>Beach dune</a:t>
            </a:r>
            <a:endParaRPr sz="1420">
              <a:latin typeface="Montserrat"/>
              <a:ea typeface="Montserrat"/>
              <a:cs typeface="Montserrat"/>
              <a:sym typeface="Montserrat"/>
            </a:endParaRPr>
          </a:p>
          <a:p>
            <a:pPr indent="-318770" lvl="0" marL="457200" rtl="0" algn="l">
              <a:spcBef>
                <a:spcPts val="0"/>
              </a:spcBef>
              <a:spcAft>
                <a:spcPts val="0"/>
              </a:spcAft>
              <a:buSzPts val="1420"/>
              <a:buFont typeface="Montserrat"/>
              <a:buAutoNum type="alphaLcPeriod"/>
            </a:pPr>
            <a:r>
              <a:rPr lang="en" sz="1420">
                <a:latin typeface="Montserrat"/>
                <a:ea typeface="Montserrat"/>
                <a:cs typeface="Montserrat"/>
                <a:sym typeface="Montserrat"/>
              </a:rPr>
              <a:t>Dune the movie</a:t>
            </a:r>
            <a:endParaRPr sz="1420">
              <a:latin typeface="Montserrat"/>
              <a:ea typeface="Montserrat"/>
              <a:cs typeface="Montserrat"/>
              <a:sym typeface="Montserrat"/>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pic>
        <p:nvPicPr>
          <p:cNvPr id="684" name="Google Shape;684;p82"/>
          <p:cNvPicPr preferRelativeResize="0"/>
          <p:nvPr/>
        </p:nvPicPr>
        <p:blipFill>
          <a:blip r:embed="rId3">
            <a:alphaModFix/>
          </a:blip>
          <a:stretch>
            <a:fillRect/>
          </a:stretch>
        </p:blipFill>
        <p:spPr>
          <a:xfrm>
            <a:off x="2714925" y="841525"/>
            <a:ext cx="6078163" cy="4050526"/>
          </a:xfrm>
          <a:prstGeom prst="rect">
            <a:avLst/>
          </a:prstGeom>
          <a:noFill/>
          <a:ln>
            <a:noFill/>
          </a:ln>
        </p:spPr>
      </p:pic>
      <p:sp>
        <p:nvSpPr>
          <p:cNvPr id="685" name="Google Shape;685;p82"/>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What kind of dune is this?</a:t>
            </a:r>
            <a:endParaRPr b="1">
              <a:latin typeface="Montserrat"/>
              <a:ea typeface="Montserrat"/>
              <a:cs typeface="Montserrat"/>
              <a:sym typeface="Montserrat"/>
            </a:endParaRPr>
          </a:p>
        </p:txBody>
      </p:sp>
      <p:sp>
        <p:nvSpPr>
          <p:cNvPr id="686" name="Google Shape;686;p82"/>
          <p:cNvSpPr txBox="1"/>
          <p:nvPr>
            <p:ph idx="4294967295" type="title"/>
          </p:nvPr>
        </p:nvSpPr>
        <p:spPr>
          <a:xfrm>
            <a:off x="311700" y="788175"/>
            <a:ext cx="2263200" cy="3649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1420">
                <a:latin typeface="Montserrat"/>
                <a:ea typeface="Montserrat"/>
                <a:cs typeface="Montserrat"/>
                <a:sym typeface="Montserrat"/>
              </a:rPr>
              <a:t>What kind of dune is this?</a:t>
            </a:r>
            <a:endParaRPr sz="1420">
              <a:latin typeface="Montserrat"/>
              <a:ea typeface="Montserrat"/>
              <a:cs typeface="Montserrat"/>
              <a:sym typeface="Montserrat"/>
            </a:endParaRPr>
          </a:p>
          <a:p>
            <a:pPr indent="0" lvl="0" marL="0" rtl="0" algn="l">
              <a:spcBef>
                <a:spcPts val="0"/>
              </a:spcBef>
              <a:spcAft>
                <a:spcPts val="0"/>
              </a:spcAft>
              <a:buSzPts val="990"/>
              <a:buNone/>
            </a:pPr>
            <a:r>
              <a:t/>
            </a:r>
            <a:endParaRPr sz="1420">
              <a:latin typeface="Montserrat"/>
              <a:ea typeface="Montserrat"/>
              <a:cs typeface="Montserrat"/>
              <a:sym typeface="Montserrat"/>
            </a:endParaRPr>
          </a:p>
          <a:p>
            <a:pPr indent="-318770" lvl="0" marL="457200" rtl="0" algn="l">
              <a:spcBef>
                <a:spcPts val="0"/>
              </a:spcBef>
              <a:spcAft>
                <a:spcPts val="0"/>
              </a:spcAft>
              <a:buSzPts val="1420"/>
              <a:buFont typeface="Montserrat"/>
              <a:buAutoNum type="alphaLcPeriod"/>
            </a:pPr>
            <a:r>
              <a:rPr lang="en" sz="1420">
                <a:latin typeface="Montserrat"/>
                <a:ea typeface="Montserrat"/>
                <a:cs typeface="Montserrat"/>
                <a:sym typeface="Montserrat"/>
              </a:rPr>
              <a:t>Desert dune</a:t>
            </a:r>
            <a:endParaRPr sz="1420">
              <a:latin typeface="Montserrat"/>
              <a:ea typeface="Montserrat"/>
              <a:cs typeface="Montserrat"/>
              <a:sym typeface="Montserrat"/>
            </a:endParaRPr>
          </a:p>
          <a:p>
            <a:pPr indent="-318770" lvl="0" marL="457200" rtl="0" algn="l">
              <a:spcBef>
                <a:spcPts val="0"/>
              </a:spcBef>
              <a:spcAft>
                <a:spcPts val="0"/>
              </a:spcAft>
              <a:buSzPts val="1420"/>
              <a:buFont typeface="Montserrat"/>
              <a:buAutoNum type="alphaLcPeriod"/>
            </a:pPr>
            <a:r>
              <a:rPr lang="en" sz="1420">
                <a:latin typeface="Montserrat"/>
                <a:ea typeface="Montserrat"/>
                <a:cs typeface="Montserrat"/>
                <a:sym typeface="Montserrat"/>
              </a:rPr>
              <a:t>Beach dune</a:t>
            </a:r>
            <a:endParaRPr sz="1420">
              <a:latin typeface="Montserrat"/>
              <a:ea typeface="Montserrat"/>
              <a:cs typeface="Montserrat"/>
              <a:sym typeface="Montserrat"/>
            </a:endParaRPr>
          </a:p>
          <a:p>
            <a:pPr indent="-318770" lvl="0" marL="457200" rtl="0" algn="l">
              <a:spcBef>
                <a:spcPts val="0"/>
              </a:spcBef>
              <a:spcAft>
                <a:spcPts val="0"/>
              </a:spcAft>
              <a:buSzPts val="1420"/>
              <a:buFont typeface="Montserrat"/>
              <a:buAutoNum type="alphaLcPeriod"/>
            </a:pPr>
            <a:r>
              <a:rPr lang="en" sz="1420">
                <a:latin typeface="Montserrat"/>
                <a:ea typeface="Montserrat"/>
                <a:cs typeface="Montserrat"/>
                <a:sym typeface="Montserrat"/>
              </a:rPr>
              <a:t>Dune the movie</a:t>
            </a:r>
            <a:endParaRPr sz="1420">
              <a:latin typeface="Montserrat"/>
              <a:ea typeface="Montserrat"/>
              <a:cs typeface="Montserrat"/>
              <a:sym typeface="Montserrat"/>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pic>
        <p:nvPicPr>
          <p:cNvPr id="691" name="Google Shape;691;p83"/>
          <p:cNvPicPr preferRelativeResize="0"/>
          <p:nvPr/>
        </p:nvPicPr>
        <p:blipFill>
          <a:blip r:embed="rId3">
            <a:alphaModFix/>
          </a:blip>
          <a:stretch>
            <a:fillRect/>
          </a:stretch>
        </p:blipFill>
        <p:spPr>
          <a:xfrm>
            <a:off x="2820150" y="847700"/>
            <a:ext cx="5752349" cy="3833399"/>
          </a:xfrm>
          <a:prstGeom prst="rect">
            <a:avLst/>
          </a:prstGeom>
          <a:noFill/>
          <a:ln>
            <a:noFill/>
          </a:ln>
        </p:spPr>
      </p:pic>
      <p:sp>
        <p:nvSpPr>
          <p:cNvPr id="692" name="Google Shape;692;p83"/>
          <p:cNvSpPr/>
          <p:nvPr/>
        </p:nvSpPr>
        <p:spPr>
          <a:xfrm>
            <a:off x="427050" y="1714525"/>
            <a:ext cx="1937400" cy="253800"/>
          </a:xfrm>
          <a:prstGeom prst="flowChartAlternateProcess">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3" name="Google Shape;693;p83"/>
          <p:cNvSpPr/>
          <p:nvPr/>
        </p:nvSpPr>
        <p:spPr>
          <a:xfrm>
            <a:off x="810725" y="2729625"/>
            <a:ext cx="1780500" cy="1374000"/>
          </a:xfrm>
          <a:prstGeom prst="wedgeRoundRectCallout">
            <a:avLst>
              <a:gd fmla="val -31905" name="adj1"/>
              <a:gd fmla="val 66291"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4" name="Google Shape;694;p83"/>
          <p:cNvSpPr txBox="1"/>
          <p:nvPr/>
        </p:nvSpPr>
        <p:spPr>
          <a:xfrm flipH="1">
            <a:off x="916050" y="2954175"/>
            <a:ext cx="1733700" cy="92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latin typeface="Montserrat"/>
                <a:ea typeface="Montserrat"/>
                <a:cs typeface="Montserrat"/>
                <a:sym typeface="Montserrat"/>
              </a:rPr>
              <a:t>This dune is on Rockaway Beach!</a:t>
            </a:r>
            <a:endParaRPr b="1" sz="1600">
              <a:solidFill>
                <a:schemeClr val="dk1"/>
              </a:solidFill>
              <a:latin typeface="Montserrat"/>
              <a:ea typeface="Montserrat"/>
              <a:cs typeface="Montserrat"/>
              <a:sym typeface="Montserrat"/>
            </a:endParaRPr>
          </a:p>
        </p:txBody>
      </p:sp>
      <p:pic>
        <p:nvPicPr>
          <p:cNvPr id="695" name="Google Shape;695;p83"/>
          <p:cNvPicPr preferRelativeResize="0"/>
          <p:nvPr/>
        </p:nvPicPr>
        <p:blipFill>
          <a:blip r:embed="rId4">
            <a:alphaModFix/>
          </a:blip>
          <a:stretch>
            <a:fillRect/>
          </a:stretch>
        </p:blipFill>
        <p:spPr>
          <a:xfrm flipH="1">
            <a:off x="35125" y="4138875"/>
            <a:ext cx="1004625" cy="1004625"/>
          </a:xfrm>
          <a:prstGeom prst="rect">
            <a:avLst/>
          </a:prstGeom>
          <a:noFill/>
          <a:ln>
            <a:noFill/>
          </a:ln>
        </p:spPr>
      </p:pic>
      <p:sp>
        <p:nvSpPr>
          <p:cNvPr id="696" name="Google Shape;696;p83"/>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What kind of dune is this?</a:t>
            </a:r>
            <a:endParaRPr b="1">
              <a:latin typeface="Montserrat"/>
              <a:ea typeface="Montserrat"/>
              <a:cs typeface="Montserrat"/>
              <a:sym typeface="Montserrat"/>
            </a:endParaRPr>
          </a:p>
        </p:txBody>
      </p:sp>
      <p:sp>
        <p:nvSpPr>
          <p:cNvPr id="697" name="Google Shape;697;p83"/>
          <p:cNvSpPr txBox="1"/>
          <p:nvPr>
            <p:ph idx="4294967295" type="title"/>
          </p:nvPr>
        </p:nvSpPr>
        <p:spPr>
          <a:xfrm>
            <a:off x="311700" y="788175"/>
            <a:ext cx="2263200" cy="3649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1420">
                <a:latin typeface="Montserrat"/>
                <a:ea typeface="Montserrat"/>
                <a:cs typeface="Montserrat"/>
                <a:sym typeface="Montserrat"/>
              </a:rPr>
              <a:t>What kind of dune is this?</a:t>
            </a:r>
            <a:endParaRPr sz="1420">
              <a:latin typeface="Montserrat"/>
              <a:ea typeface="Montserrat"/>
              <a:cs typeface="Montserrat"/>
              <a:sym typeface="Montserrat"/>
            </a:endParaRPr>
          </a:p>
          <a:p>
            <a:pPr indent="0" lvl="0" marL="0" rtl="0" algn="l">
              <a:spcBef>
                <a:spcPts val="0"/>
              </a:spcBef>
              <a:spcAft>
                <a:spcPts val="0"/>
              </a:spcAft>
              <a:buSzPts val="990"/>
              <a:buNone/>
            </a:pPr>
            <a:r>
              <a:t/>
            </a:r>
            <a:endParaRPr sz="1420">
              <a:latin typeface="Montserrat"/>
              <a:ea typeface="Montserrat"/>
              <a:cs typeface="Montserrat"/>
              <a:sym typeface="Montserrat"/>
            </a:endParaRPr>
          </a:p>
          <a:p>
            <a:pPr indent="-318770" lvl="0" marL="457200" rtl="0" algn="l">
              <a:spcBef>
                <a:spcPts val="0"/>
              </a:spcBef>
              <a:spcAft>
                <a:spcPts val="0"/>
              </a:spcAft>
              <a:buSzPts val="1420"/>
              <a:buFont typeface="Montserrat"/>
              <a:buAutoNum type="alphaLcPeriod"/>
            </a:pPr>
            <a:r>
              <a:rPr lang="en" sz="1420">
                <a:latin typeface="Montserrat"/>
                <a:ea typeface="Montserrat"/>
                <a:cs typeface="Montserrat"/>
                <a:sym typeface="Montserrat"/>
              </a:rPr>
              <a:t>Desert dune</a:t>
            </a:r>
            <a:endParaRPr sz="1420">
              <a:latin typeface="Montserrat"/>
              <a:ea typeface="Montserrat"/>
              <a:cs typeface="Montserrat"/>
              <a:sym typeface="Montserrat"/>
            </a:endParaRPr>
          </a:p>
          <a:p>
            <a:pPr indent="-318770" lvl="0" marL="457200" rtl="0" algn="l">
              <a:spcBef>
                <a:spcPts val="0"/>
              </a:spcBef>
              <a:spcAft>
                <a:spcPts val="0"/>
              </a:spcAft>
              <a:buSzPts val="1420"/>
              <a:buFont typeface="Montserrat"/>
              <a:buAutoNum type="alphaLcPeriod"/>
            </a:pPr>
            <a:r>
              <a:rPr lang="en" sz="1420">
                <a:latin typeface="Montserrat"/>
                <a:ea typeface="Montserrat"/>
                <a:cs typeface="Montserrat"/>
                <a:sym typeface="Montserrat"/>
              </a:rPr>
              <a:t>Beach dune</a:t>
            </a:r>
            <a:endParaRPr sz="1420">
              <a:latin typeface="Montserrat"/>
              <a:ea typeface="Montserrat"/>
              <a:cs typeface="Montserrat"/>
              <a:sym typeface="Montserrat"/>
            </a:endParaRPr>
          </a:p>
          <a:p>
            <a:pPr indent="-318770" lvl="0" marL="457200" rtl="0" algn="l">
              <a:spcBef>
                <a:spcPts val="0"/>
              </a:spcBef>
              <a:spcAft>
                <a:spcPts val="0"/>
              </a:spcAft>
              <a:buSzPts val="1420"/>
              <a:buFont typeface="Montserrat"/>
              <a:buAutoNum type="alphaLcPeriod"/>
            </a:pPr>
            <a:r>
              <a:rPr lang="en" sz="1420">
                <a:latin typeface="Montserrat"/>
                <a:ea typeface="Montserrat"/>
                <a:cs typeface="Montserrat"/>
                <a:sym typeface="Montserrat"/>
              </a:rPr>
              <a:t>Dune the movie</a:t>
            </a:r>
            <a:endParaRPr sz="1420">
              <a:latin typeface="Montserrat"/>
              <a:ea typeface="Montserrat"/>
              <a:cs typeface="Montserrat"/>
              <a:sym typeface="Montserrat"/>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84"/>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What is a beach dune?</a:t>
            </a:r>
            <a:endParaRPr b="1">
              <a:latin typeface="Montserrat"/>
              <a:ea typeface="Montserrat"/>
              <a:cs typeface="Montserrat"/>
              <a:sym typeface="Montserrat"/>
            </a:endParaRPr>
          </a:p>
        </p:txBody>
      </p:sp>
      <p:sp>
        <p:nvSpPr>
          <p:cNvPr id="703" name="Google Shape;703;p84"/>
          <p:cNvSpPr txBox="1"/>
          <p:nvPr>
            <p:ph idx="4294967295" type="title"/>
          </p:nvPr>
        </p:nvSpPr>
        <p:spPr>
          <a:xfrm>
            <a:off x="311700" y="788175"/>
            <a:ext cx="6793800" cy="3358800"/>
          </a:xfrm>
          <a:prstGeom prst="rect">
            <a:avLst/>
          </a:prstGeom>
        </p:spPr>
        <p:txBody>
          <a:bodyPr anchorCtr="0" anchor="t" bIns="91425" lIns="91425" spcFirstLastPara="1" rIns="91425" wrap="square" tIns="91425">
            <a:normAutofit/>
          </a:bodyPr>
          <a:lstStyle/>
          <a:p>
            <a:pPr indent="-318770" lvl="0" marL="457200" rtl="0" algn="l">
              <a:spcBef>
                <a:spcPts val="0"/>
              </a:spcBef>
              <a:spcAft>
                <a:spcPts val="0"/>
              </a:spcAft>
              <a:buSzPts val="1420"/>
              <a:buFont typeface="Montserrat"/>
              <a:buChar char="●"/>
            </a:pPr>
            <a:r>
              <a:rPr lang="en" sz="1420">
                <a:latin typeface="Montserrat"/>
                <a:ea typeface="Montserrat"/>
                <a:cs typeface="Montserrat"/>
                <a:sym typeface="Montserrat"/>
              </a:rPr>
              <a:t>A mound of sand formed over time by the wind</a:t>
            </a:r>
            <a:endParaRPr sz="1420">
              <a:latin typeface="Montserrat"/>
              <a:ea typeface="Montserrat"/>
              <a:cs typeface="Montserrat"/>
              <a:sym typeface="Montserrat"/>
            </a:endParaRPr>
          </a:p>
          <a:p>
            <a:pPr indent="-318770" lvl="0" marL="457200" rtl="0" algn="l">
              <a:spcBef>
                <a:spcPts val="0"/>
              </a:spcBef>
              <a:spcAft>
                <a:spcPts val="0"/>
              </a:spcAft>
              <a:buSzPts val="1420"/>
              <a:buFont typeface="Montserrat"/>
              <a:buChar char="●"/>
            </a:pPr>
            <a:r>
              <a:rPr lang="en" sz="1420">
                <a:latin typeface="Montserrat"/>
                <a:ea typeface="Montserrat"/>
                <a:cs typeface="Montserrat"/>
                <a:sym typeface="Montserrat"/>
              </a:rPr>
              <a:t>Plants grow on dunes, and their deep roots help the dune grow and stay strong</a:t>
            </a:r>
            <a:endParaRPr sz="1420">
              <a:latin typeface="Montserrat"/>
              <a:ea typeface="Montserrat"/>
              <a:cs typeface="Montserrat"/>
              <a:sym typeface="Montserrat"/>
            </a:endParaRPr>
          </a:p>
          <a:p>
            <a:pPr indent="-318770" lvl="0" marL="457200" rtl="0" algn="l">
              <a:spcBef>
                <a:spcPts val="0"/>
              </a:spcBef>
              <a:spcAft>
                <a:spcPts val="0"/>
              </a:spcAft>
              <a:buSzPts val="1420"/>
              <a:buFont typeface="Montserrat"/>
              <a:buChar char="●"/>
            </a:pPr>
            <a:r>
              <a:rPr lang="en" sz="1420">
                <a:latin typeface="Montserrat"/>
                <a:ea typeface="Montserrat"/>
                <a:cs typeface="Montserrat"/>
                <a:sym typeface="Montserrat"/>
              </a:rPr>
              <a:t>Dunes are the “first line of defense” during coastal storms and high waves </a:t>
            </a:r>
            <a:endParaRPr sz="1420">
              <a:latin typeface="Montserrat"/>
              <a:ea typeface="Montserrat"/>
              <a:cs typeface="Montserrat"/>
              <a:sym typeface="Montserrat"/>
            </a:endParaRPr>
          </a:p>
        </p:txBody>
      </p:sp>
      <p:sp>
        <p:nvSpPr>
          <p:cNvPr id="704" name="Google Shape;704;p84"/>
          <p:cNvSpPr txBox="1"/>
          <p:nvPr/>
        </p:nvSpPr>
        <p:spPr>
          <a:xfrm flipH="1">
            <a:off x="6241925" y="2859200"/>
            <a:ext cx="1033200" cy="40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ontserrat"/>
                <a:ea typeface="Montserrat"/>
                <a:cs typeface="Montserrat"/>
                <a:sym typeface="Montserrat"/>
              </a:rPr>
              <a:t>Dune!</a:t>
            </a:r>
            <a:endParaRPr b="1" sz="1800">
              <a:solidFill>
                <a:schemeClr val="dk1"/>
              </a:solidFill>
              <a:latin typeface="Montserrat"/>
              <a:ea typeface="Montserrat"/>
              <a:cs typeface="Montserrat"/>
              <a:sym typeface="Montserrat"/>
            </a:endParaRPr>
          </a:p>
        </p:txBody>
      </p:sp>
      <p:pic>
        <p:nvPicPr>
          <p:cNvPr id="705" name="Google Shape;705;p84"/>
          <p:cNvPicPr preferRelativeResize="0"/>
          <p:nvPr/>
        </p:nvPicPr>
        <p:blipFill>
          <a:blip r:embed="rId3">
            <a:alphaModFix/>
          </a:blip>
          <a:stretch>
            <a:fillRect/>
          </a:stretch>
        </p:blipFill>
        <p:spPr>
          <a:xfrm>
            <a:off x="1554675" y="2078075"/>
            <a:ext cx="4372550" cy="2918674"/>
          </a:xfrm>
          <a:prstGeom prst="rect">
            <a:avLst/>
          </a:prstGeom>
          <a:noFill/>
          <a:ln>
            <a:noFill/>
          </a:ln>
        </p:spPr>
      </p:pic>
      <p:sp>
        <p:nvSpPr>
          <p:cNvPr id="706" name="Google Shape;706;p84"/>
          <p:cNvSpPr/>
          <p:nvPr/>
        </p:nvSpPr>
        <p:spPr>
          <a:xfrm rot="-2031028">
            <a:off x="5257710" y="3333426"/>
            <a:ext cx="951120" cy="407956"/>
          </a:xfrm>
          <a:prstGeom prst="leftArrow">
            <a:avLst>
              <a:gd fmla="val 50000" name="adj1"/>
              <a:gd fmla="val 50000" name="adj2"/>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2"/>
          <p:cNvSpPr txBox="1"/>
          <p:nvPr>
            <p:ph idx="4294967295" type="subTitle"/>
          </p:nvPr>
        </p:nvSpPr>
        <p:spPr>
          <a:xfrm>
            <a:off x="815525" y="986600"/>
            <a:ext cx="3938700" cy="3538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lt1"/>
              </a:buClr>
              <a:buSzPts val="1400"/>
              <a:buFont typeface="Montserrat"/>
              <a:buChar char="●"/>
            </a:pPr>
            <a:r>
              <a:rPr b="1" lang="en" sz="1400">
                <a:solidFill>
                  <a:schemeClr val="lt1"/>
                </a:solidFill>
                <a:latin typeface="Montserrat"/>
                <a:ea typeface="Montserrat"/>
                <a:cs typeface="Montserrat"/>
                <a:sym typeface="Montserrat"/>
              </a:rPr>
              <a:t>Ecosystem: </a:t>
            </a:r>
            <a:r>
              <a:rPr lang="en" sz="1400">
                <a:solidFill>
                  <a:schemeClr val="lt1"/>
                </a:solidFill>
                <a:latin typeface="Montserrat"/>
                <a:ea typeface="Montserrat"/>
                <a:cs typeface="Montserrat"/>
                <a:sym typeface="Montserrat"/>
              </a:rPr>
              <a:t>a community of living things and their physical environment interacting with each other.</a:t>
            </a:r>
            <a:endParaRPr sz="1400">
              <a:solidFill>
                <a:schemeClr val="lt1"/>
              </a:solidFill>
              <a:latin typeface="Montserrat"/>
              <a:ea typeface="Montserrat"/>
              <a:cs typeface="Montserrat"/>
              <a:sym typeface="Montserrat"/>
            </a:endParaRPr>
          </a:p>
          <a:p>
            <a:pPr indent="-317500" lvl="0" marL="457200" rtl="0" algn="l">
              <a:spcBef>
                <a:spcPts val="0"/>
              </a:spcBef>
              <a:spcAft>
                <a:spcPts val="0"/>
              </a:spcAft>
              <a:buClr>
                <a:schemeClr val="lt1"/>
              </a:buClr>
              <a:buSzPts val="1400"/>
              <a:buFont typeface="Montserrat"/>
              <a:buChar char="●"/>
            </a:pPr>
            <a:r>
              <a:rPr b="1" lang="en" sz="1400">
                <a:solidFill>
                  <a:schemeClr val="lt1"/>
                </a:solidFill>
                <a:latin typeface="Montserrat"/>
                <a:ea typeface="Montserrat"/>
                <a:cs typeface="Montserrat"/>
                <a:sym typeface="Montserrat"/>
              </a:rPr>
              <a:t>Climate change: </a:t>
            </a:r>
            <a:r>
              <a:rPr lang="en" sz="1400">
                <a:solidFill>
                  <a:schemeClr val="lt1"/>
                </a:solidFill>
                <a:latin typeface="Montserrat"/>
                <a:ea typeface="Montserrat"/>
                <a:cs typeface="Montserrat"/>
                <a:sym typeface="Montserrat"/>
              </a:rPr>
              <a:t>change in the average conditions in a place over time (temperatures, weather patterns, etc.). Long-term climate change is caused by human activity.</a:t>
            </a:r>
            <a:endParaRPr sz="1400">
              <a:solidFill>
                <a:schemeClr val="lt1"/>
              </a:solidFill>
              <a:latin typeface="Montserrat"/>
              <a:ea typeface="Montserrat"/>
              <a:cs typeface="Montserrat"/>
              <a:sym typeface="Montserrat"/>
            </a:endParaRPr>
          </a:p>
          <a:p>
            <a:pPr indent="-317500" lvl="0" marL="457200" rtl="0" algn="l">
              <a:spcBef>
                <a:spcPts val="0"/>
              </a:spcBef>
              <a:spcAft>
                <a:spcPts val="0"/>
              </a:spcAft>
              <a:buClr>
                <a:schemeClr val="lt1"/>
              </a:buClr>
              <a:buSzPts val="1400"/>
              <a:buFont typeface="Montserrat"/>
              <a:buChar char="●"/>
            </a:pPr>
            <a:r>
              <a:rPr b="1" lang="en" sz="1400">
                <a:solidFill>
                  <a:schemeClr val="lt1"/>
                </a:solidFill>
                <a:latin typeface="Montserrat"/>
                <a:ea typeface="Montserrat"/>
                <a:cs typeface="Montserrat"/>
                <a:sym typeface="Montserrat"/>
              </a:rPr>
              <a:t>Climate resilience: </a:t>
            </a:r>
            <a:r>
              <a:rPr lang="en" sz="1400">
                <a:solidFill>
                  <a:schemeClr val="lt1"/>
                </a:solidFill>
                <a:latin typeface="Montserrat"/>
                <a:ea typeface="Montserrat"/>
                <a:cs typeface="Montserrat"/>
                <a:sym typeface="Montserrat"/>
              </a:rPr>
              <a:t>The ability to prepare for, recover from, and adapt to the impacts of climate change.</a:t>
            </a:r>
            <a:endParaRPr sz="1400">
              <a:solidFill>
                <a:schemeClr val="lt1"/>
              </a:solidFill>
              <a:latin typeface="Montserrat"/>
              <a:ea typeface="Montserrat"/>
              <a:cs typeface="Montserrat"/>
              <a:sym typeface="Montserrat"/>
            </a:endParaRPr>
          </a:p>
          <a:p>
            <a:pPr indent="0" lvl="0" marL="457200" rtl="0" algn="l">
              <a:spcBef>
                <a:spcPts val="1200"/>
              </a:spcBef>
              <a:spcAft>
                <a:spcPts val="0"/>
              </a:spcAft>
              <a:buNone/>
            </a:pPr>
            <a:r>
              <a:t/>
            </a:r>
            <a:endParaRPr sz="1400">
              <a:solidFill>
                <a:schemeClr val="lt1"/>
              </a:solidFill>
              <a:latin typeface="Montserrat"/>
              <a:ea typeface="Montserrat"/>
              <a:cs typeface="Montserrat"/>
              <a:sym typeface="Montserrat"/>
            </a:endParaRPr>
          </a:p>
          <a:p>
            <a:pPr indent="0" lvl="0" marL="457200" rtl="0" algn="l">
              <a:spcBef>
                <a:spcPts val="1200"/>
              </a:spcBef>
              <a:spcAft>
                <a:spcPts val="0"/>
              </a:spcAft>
              <a:buNone/>
            </a:pPr>
            <a:r>
              <a:t/>
            </a:r>
            <a:endParaRPr b="1" sz="1400">
              <a:solidFill>
                <a:schemeClr val="lt1"/>
              </a:solidFill>
              <a:latin typeface="Montserrat"/>
              <a:ea typeface="Montserrat"/>
              <a:cs typeface="Montserrat"/>
              <a:sym typeface="Montserrat"/>
            </a:endParaRPr>
          </a:p>
          <a:p>
            <a:pPr indent="0" lvl="0" marL="457200" rtl="0" algn="l">
              <a:spcBef>
                <a:spcPts val="1200"/>
              </a:spcBef>
              <a:spcAft>
                <a:spcPts val="0"/>
              </a:spcAft>
              <a:buNone/>
            </a:pPr>
            <a:r>
              <a:t/>
            </a:r>
            <a:endParaRPr b="1" sz="1400">
              <a:solidFill>
                <a:schemeClr val="lt1"/>
              </a:solidFill>
              <a:latin typeface="Montserrat"/>
              <a:ea typeface="Montserrat"/>
              <a:cs typeface="Montserrat"/>
              <a:sym typeface="Montserrat"/>
            </a:endParaRPr>
          </a:p>
          <a:p>
            <a:pPr indent="0" lvl="0" marL="0" rtl="0" algn="l">
              <a:spcBef>
                <a:spcPts val="1200"/>
              </a:spcBef>
              <a:spcAft>
                <a:spcPts val="1200"/>
              </a:spcAft>
              <a:buNone/>
            </a:pPr>
            <a:r>
              <a:t/>
            </a:r>
            <a:endParaRPr sz="1400">
              <a:solidFill>
                <a:schemeClr val="lt1"/>
              </a:solidFill>
              <a:latin typeface="Montserrat"/>
              <a:ea typeface="Montserrat"/>
              <a:cs typeface="Montserrat"/>
              <a:sym typeface="Montserrat"/>
            </a:endParaRPr>
          </a:p>
        </p:txBody>
      </p:sp>
      <p:sp>
        <p:nvSpPr>
          <p:cNvPr id="115" name="Google Shape;115;p22"/>
          <p:cNvSpPr txBox="1"/>
          <p:nvPr/>
        </p:nvSpPr>
        <p:spPr>
          <a:xfrm>
            <a:off x="911700" y="300225"/>
            <a:ext cx="7558800" cy="631200"/>
          </a:xfrm>
          <a:prstGeom prst="rect">
            <a:avLst/>
          </a:prstGeom>
          <a:noFill/>
          <a:ln>
            <a:noFill/>
          </a:ln>
        </p:spPr>
        <p:txBody>
          <a:bodyPr anchorCtr="0" anchor="t" bIns="91425" lIns="91425" spcFirstLastPara="1" rIns="91425" wrap="square" tIns="91425">
            <a:spAutoFit/>
          </a:bodyPr>
          <a:lstStyle/>
          <a:p>
            <a:pPr indent="0" lvl="0" marL="12700" marR="76200" rtl="0" algn="ctr">
              <a:lnSpc>
                <a:spcPct val="100000"/>
              </a:lnSpc>
              <a:spcBef>
                <a:spcPts val="100"/>
              </a:spcBef>
              <a:spcAft>
                <a:spcPts val="0"/>
              </a:spcAft>
              <a:buNone/>
            </a:pPr>
            <a:r>
              <a:rPr b="1" lang="en" sz="2900">
                <a:solidFill>
                  <a:srgbClr val="FFFFFF"/>
                </a:solidFill>
                <a:latin typeface="Montserrat"/>
                <a:ea typeface="Montserrat"/>
                <a:cs typeface="Montserrat"/>
                <a:sym typeface="Montserrat"/>
              </a:rPr>
              <a:t>Key Terms</a:t>
            </a:r>
            <a:endParaRPr b="1" sz="2900">
              <a:solidFill>
                <a:srgbClr val="FFFFFF"/>
              </a:solidFill>
              <a:latin typeface="Montserrat"/>
              <a:ea typeface="Montserrat"/>
              <a:cs typeface="Montserrat"/>
              <a:sym typeface="Montserrat"/>
            </a:endParaRPr>
          </a:p>
        </p:txBody>
      </p:sp>
      <p:sp>
        <p:nvSpPr>
          <p:cNvPr id="116" name="Google Shape;116;p22"/>
          <p:cNvSpPr txBox="1"/>
          <p:nvPr>
            <p:ph idx="4294967295" type="subTitle"/>
          </p:nvPr>
        </p:nvSpPr>
        <p:spPr>
          <a:xfrm>
            <a:off x="4914350" y="986600"/>
            <a:ext cx="3938700" cy="35388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chemeClr val="lt1"/>
              </a:buClr>
              <a:buSzPts val="1400"/>
              <a:buFont typeface="Montserrat"/>
              <a:buChar char="●"/>
            </a:pPr>
            <a:r>
              <a:rPr b="1" lang="en" sz="1400">
                <a:solidFill>
                  <a:schemeClr val="lt1"/>
                </a:solidFill>
                <a:latin typeface="Montserrat"/>
                <a:ea typeface="Montserrat"/>
                <a:cs typeface="Montserrat"/>
                <a:sym typeface="Montserrat"/>
              </a:rPr>
              <a:t>Dune: </a:t>
            </a:r>
            <a:r>
              <a:rPr lang="en" sz="1400">
                <a:solidFill>
                  <a:schemeClr val="lt1"/>
                </a:solidFill>
                <a:latin typeface="Montserrat"/>
                <a:ea typeface="Montserrat"/>
                <a:cs typeface="Montserrat"/>
                <a:sym typeface="Montserrat"/>
              </a:rPr>
              <a:t>there are multiple kinds of dunes. In Rockaway, we have beach dunes - mounds of sand formed by wind that protect coastal communities from storms.</a:t>
            </a:r>
            <a:endParaRPr sz="1400">
              <a:solidFill>
                <a:schemeClr val="lt1"/>
              </a:solidFill>
              <a:latin typeface="Montserrat"/>
              <a:ea typeface="Montserrat"/>
              <a:cs typeface="Montserrat"/>
              <a:sym typeface="Montserrat"/>
            </a:endParaRPr>
          </a:p>
          <a:p>
            <a:pPr indent="-317500" lvl="0" marL="457200" rtl="0" algn="l">
              <a:spcBef>
                <a:spcPts val="0"/>
              </a:spcBef>
              <a:spcAft>
                <a:spcPts val="0"/>
              </a:spcAft>
              <a:buClr>
                <a:schemeClr val="lt1"/>
              </a:buClr>
              <a:buSzPts val="1400"/>
              <a:buFont typeface="Montserrat"/>
              <a:buChar char="●"/>
            </a:pPr>
            <a:r>
              <a:rPr b="1" lang="en" sz="1400">
                <a:solidFill>
                  <a:schemeClr val="lt1"/>
                </a:solidFill>
                <a:latin typeface="Montserrat"/>
                <a:ea typeface="Montserrat"/>
                <a:cs typeface="Montserrat"/>
                <a:sym typeface="Montserrat"/>
              </a:rPr>
              <a:t>Native plant: </a:t>
            </a:r>
            <a:r>
              <a:rPr lang="en" sz="1400">
                <a:solidFill>
                  <a:schemeClr val="lt1"/>
                </a:solidFill>
                <a:latin typeface="Montserrat"/>
                <a:ea typeface="Montserrat"/>
                <a:cs typeface="Montserrat"/>
                <a:sym typeface="Montserrat"/>
              </a:rPr>
              <a:t>plants that have evolved in / occur naturally in a particular region or ecosystem.</a:t>
            </a:r>
            <a:endParaRPr sz="1400">
              <a:solidFill>
                <a:schemeClr val="lt1"/>
              </a:solidFill>
              <a:latin typeface="Montserrat"/>
              <a:ea typeface="Montserrat"/>
              <a:cs typeface="Montserrat"/>
              <a:sym typeface="Montserrat"/>
            </a:endParaRPr>
          </a:p>
          <a:p>
            <a:pPr indent="-317500" lvl="0" marL="457200" rtl="0" algn="l">
              <a:spcBef>
                <a:spcPts val="0"/>
              </a:spcBef>
              <a:spcAft>
                <a:spcPts val="0"/>
              </a:spcAft>
              <a:buClr>
                <a:schemeClr val="lt1"/>
              </a:buClr>
              <a:buSzPts val="1400"/>
              <a:buFont typeface="Montserrat"/>
              <a:buChar char="●"/>
            </a:pPr>
            <a:r>
              <a:rPr b="1" lang="en" sz="1400">
                <a:solidFill>
                  <a:schemeClr val="lt1"/>
                </a:solidFill>
                <a:latin typeface="Montserrat"/>
                <a:ea typeface="Montserrat"/>
                <a:cs typeface="Montserrat"/>
                <a:sym typeface="Montserrat"/>
              </a:rPr>
              <a:t>Stewardship: </a:t>
            </a:r>
            <a:r>
              <a:rPr lang="en" sz="1400">
                <a:solidFill>
                  <a:schemeClr val="lt1"/>
                </a:solidFill>
                <a:latin typeface="Montserrat"/>
                <a:ea typeface="Montserrat"/>
                <a:cs typeface="Montserrat"/>
                <a:sym typeface="Montserrat"/>
              </a:rPr>
              <a:t>careful, responsible management of the environment.</a:t>
            </a:r>
            <a:endParaRPr sz="1400">
              <a:solidFill>
                <a:schemeClr val="lt1"/>
              </a:solidFill>
              <a:latin typeface="Montserrat"/>
              <a:ea typeface="Montserrat"/>
              <a:cs typeface="Montserrat"/>
              <a:sym typeface="Montserrat"/>
            </a:endParaRPr>
          </a:p>
          <a:p>
            <a:pPr indent="0" lvl="0" marL="457200" rtl="0" algn="l">
              <a:spcBef>
                <a:spcPts val="1200"/>
              </a:spcBef>
              <a:spcAft>
                <a:spcPts val="0"/>
              </a:spcAft>
              <a:buNone/>
            </a:pPr>
            <a:r>
              <a:t/>
            </a:r>
            <a:endParaRPr b="1" sz="1300">
              <a:solidFill>
                <a:schemeClr val="lt1"/>
              </a:solidFill>
              <a:latin typeface="Montserrat"/>
              <a:ea typeface="Montserrat"/>
              <a:cs typeface="Montserrat"/>
              <a:sym typeface="Montserrat"/>
            </a:endParaRPr>
          </a:p>
          <a:p>
            <a:pPr indent="0" lvl="0" marL="0" rtl="0" algn="l">
              <a:spcBef>
                <a:spcPts val="1200"/>
              </a:spcBef>
              <a:spcAft>
                <a:spcPts val="1200"/>
              </a:spcAft>
              <a:buNone/>
            </a:pPr>
            <a:r>
              <a:t/>
            </a:r>
            <a:endParaRPr sz="1300">
              <a:solidFill>
                <a:schemeClr val="lt1"/>
              </a:solidFill>
              <a:latin typeface="Montserrat"/>
              <a:ea typeface="Montserrat"/>
              <a:cs typeface="Montserrat"/>
              <a:sym typeface="Montserrat"/>
            </a:endParaRPr>
          </a:p>
        </p:txBody>
      </p:sp>
      <p:sp>
        <p:nvSpPr>
          <p:cNvPr id="117" name="Google Shape;117;p22"/>
          <p:cNvSpPr/>
          <p:nvPr/>
        </p:nvSpPr>
        <p:spPr>
          <a:xfrm>
            <a:off x="3117125" y="350275"/>
            <a:ext cx="443100" cy="464700"/>
          </a:xfrm>
          <a:prstGeom prst="star5">
            <a:avLst>
              <a:gd fmla="val 19098" name="adj"/>
              <a:gd fmla="val 105146" name="hf"/>
              <a:gd fmla="val 110557" name="vf"/>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8" name="Google Shape;118;p22"/>
          <p:cNvSpPr/>
          <p:nvPr/>
        </p:nvSpPr>
        <p:spPr>
          <a:xfrm>
            <a:off x="5750350" y="383475"/>
            <a:ext cx="443100" cy="464700"/>
          </a:xfrm>
          <a:prstGeom prst="star5">
            <a:avLst>
              <a:gd fmla="val 19098" name="adj"/>
              <a:gd fmla="val 105146" name="hf"/>
              <a:gd fmla="val 110557" name="vf"/>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pic>
        <p:nvPicPr>
          <p:cNvPr id="711" name="Google Shape;711;p85"/>
          <p:cNvPicPr preferRelativeResize="0"/>
          <p:nvPr/>
        </p:nvPicPr>
        <p:blipFill>
          <a:blip r:embed="rId3">
            <a:alphaModFix/>
          </a:blip>
          <a:stretch>
            <a:fillRect/>
          </a:stretch>
        </p:blipFill>
        <p:spPr>
          <a:xfrm>
            <a:off x="446325" y="1166750"/>
            <a:ext cx="7491174" cy="3873600"/>
          </a:xfrm>
          <a:prstGeom prst="rect">
            <a:avLst/>
          </a:prstGeom>
          <a:noFill/>
          <a:ln>
            <a:noFill/>
          </a:ln>
        </p:spPr>
      </p:pic>
      <p:sp>
        <p:nvSpPr>
          <p:cNvPr id="712" name="Google Shape;712;p85"/>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What is a beach dune?</a:t>
            </a:r>
            <a:endParaRPr b="1">
              <a:latin typeface="Montserrat"/>
              <a:ea typeface="Montserrat"/>
              <a:cs typeface="Montserrat"/>
              <a:sym typeface="Montserrat"/>
            </a:endParaRPr>
          </a:p>
        </p:txBody>
      </p:sp>
      <p:sp>
        <p:nvSpPr>
          <p:cNvPr id="713" name="Google Shape;713;p85"/>
          <p:cNvSpPr txBox="1"/>
          <p:nvPr>
            <p:ph idx="4294967295" type="title"/>
          </p:nvPr>
        </p:nvSpPr>
        <p:spPr>
          <a:xfrm>
            <a:off x="311700" y="788175"/>
            <a:ext cx="6793800" cy="486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420">
                <a:latin typeface="Montserrat"/>
                <a:ea typeface="Montserrat"/>
                <a:cs typeface="Montserrat"/>
                <a:sym typeface="Montserrat"/>
              </a:rPr>
              <a:t>In Rockaway, there are four main parts of the beach.</a:t>
            </a:r>
            <a:endParaRPr sz="1420">
              <a:latin typeface="Montserrat"/>
              <a:ea typeface="Montserrat"/>
              <a:cs typeface="Montserrat"/>
              <a:sym typeface="Montserrat"/>
            </a:endParaRPr>
          </a:p>
        </p:txBody>
      </p:sp>
      <p:sp>
        <p:nvSpPr>
          <p:cNvPr id="714" name="Google Shape;714;p85"/>
          <p:cNvSpPr/>
          <p:nvPr/>
        </p:nvSpPr>
        <p:spPr>
          <a:xfrm rot="-5400000">
            <a:off x="2694825" y="2625129"/>
            <a:ext cx="534600" cy="281400"/>
          </a:xfrm>
          <a:prstGeom prst="leftArrow">
            <a:avLst>
              <a:gd fmla="val 50000" name="adj1"/>
              <a:gd fmla="val 50000" name="adj2"/>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15" name="Google Shape;715;p85"/>
          <p:cNvSpPr txBox="1"/>
          <p:nvPr/>
        </p:nvSpPr>
        <p:spPr>
          <a:xfrm flipH="1">
            <a:off x="4235621" y="1626150"/>
            <a:ext cx="1403700" cy="40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Montserrat"/>
                <a:ea typeface="Montserrat"/>
                <a:cs typeface="Montserrat"/>
                <a:sym typeface="Montserrat"/>
              </a:rPr>
              <a:t>Primary Dune</a:t>
            </a:r>
            <a:endParaRPr b="1">
              <a:solidFill>
                <a:schemeClr val="dk1"/>
              </a:solidFill>
              <a:latin typeface="Montserrat"/>
              <a:ea typeface="Montserrat"/>
              <a:cs typeface="Montserrat"/>
              <a:sym typeface="Montserrat"/>
            </a:endParaRPr>
          </a:p>
        </p:txBody>
      </p:sp>
      <p:sp>
        <p:nvSpPr>
          <p:cNvPr id="716" name="Google Shape;716;p85"/>
          <p:cNvSpPr txBox="1"/>
          <p:nvPr/>
        </p:nvSpPr>
        <p:spPr>
          <a:xfrm flipH="1">
            <a:off x="3243025" y="2263575"/>
            <a:ext cx="2038500" cy="40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Montserrat"/>
                <a:ea typeface="Montserrat"/>
                <a:cs typeface="Montserrat"/>
                <a:sym typeface="Montserrat"/>
              </a:rPr>
              <a:t>High Beach</a:t>
            </a:r>
            <a:endParaRPr b="1">
              <a:solidFill>
                <a:schemeClr val="dk1"/>
              </a:solidFill>
              <a:latin typeface="Montserrat"/>
              <a:ea typeface="Montserrat"/>
              <a:cs typeface="Montserrat"/>
              <a:sym typeface="Montserrat"/>
            </a:endParaRPr>
          </a:p>
        </p:txBody>
      </p:sp>
      <p:sp>
        <p:nvSpPr>
          <p:cNvPr id="717" name="Google Shape;717;p85"/>
          <p:cNvSpPr txBox="1"/>
          <p:nvPr/>
        </p:nvSpPr>
        <p:spPr>
          <a:xfrm flipH="1">
            <a:off x="1879738" y="2163750"/>
            <a:ext cx="2038500" cy="40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Montserrat"/>
                <a:ea typeface="Montserrat"/>
                <a:cs typeface="Montserrat"/>
                <a:sym typeface="Montserrat"/>
              </a:rPr>
              <a:t>Lower Beach</a:t>
            </a:r>
            <a:endParaRPr b="1">
              <a:solidFill>
                <a:schemeClr val="dk1"/>
              </a:solidFill>
              <a:latin typeface="Montserrat"/>
              <a:ea typeface="Montserrat"/>
              <a:cs typeface="Montserrat"/>
              <a:sym typeface="Montserrat"/>
            </a:endParaRPr>
          </a:p>
        </p:txBody>
      </p:sp>
      <p:sp>
        <p:nvSpPr>
          <p:cNvPr id="718" name="Google Shape;718;p85"/>
          <p:cNvSpPr/>
          <p:nvPr/>
        </p:nvSpPr>
        <p:spPr>
          <a:xfrm rot="-5400000">
            <a:off x="3949250" y="2669405"/>
            <a:ext cx="395100" cy="281400"/>
          </a:xfrm>
          <a:prstGeom prst="leftArrow">
            <a:avLst>
              <a:gd fmla="val 50000" name="adj1"/>
              <a:gd fmla="val 50000" name="adj2"/>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19" name="Google Shape;719;p85"/>
          <p:cNvSpPr/>
          <p:nvPr/>
        </p:nvSpPr>
        <p:spPr>
          <a:xfrm rot="-6950700">
            <a:off x="4949200" y="2262102"/>
            <a:ext cx="395010" cy="281364"/>
          </a:xfrm>
          <a:prstGeom prst="leftArrow">
            <a:avLst>
              <a:gd fmla="val 50000" name="adj1"/>
              <a:gd fmla="val 50000" name="adj2"/>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20" name="Google Shape;720;p85"/>
          <p:cNvSpPr txBox="1"/>
          <p:nvPr/>
        </p:nvSpPr>
        <p:spPr>
          <a:xfrm flipH="1">
            <a:off x="4803674" y="1371835"/>
            <a:ext cx="2199300" cy="30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Montserrat"/>
                <a:ea typeface="Montserrat"/>
                <a:cs typeface="Montserrat"/>
                <a:sym typeface="Montserrat"/>
              </a:rPr>
              <a:t>Secondary</a:t>
            </a:r>
            <a:r>
              <a:rPr b="1" lang="en">
                <a:solidFill>
                  <a:schemeClr val="dk1"/>
                </a:solidFill>
                <a:latin typeface="Montserrat"/>
                <a:ea typeface="Montserrat"/>
                <a:cs typeface="Montserrat"/>
                <a:sym typeface="Montserrat"/>
              </a:rPr>
              <a:t> </a:t>
            </a:r>
            <a:endParaRPr b="1">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
                <a:solidFill>
                  <a:schemeClr val="dk1"/>
                </a:solidFill>
                <a:latin typeface="Montserrat"/>
                <a:ea typeface="Montserrat"/>
                <a:cs typeface="Montserrat"/>
                <a:sym typeface="Montserrat"/>
              </a:rPr>
              <a:t>Dune</a:t>
            </a:r>
            <a:endParaRPr b="1">
              <a:solidFill>
                <a:schemeClr val="dk1"/>
              </a:solidFill>
              <a:latin typeface="Montserrat"/>
              <a:ea typeface="Montserrat"/>
              <a:cs typeface="Montserrat"/>
              <a:sym typeface="Montserrat"/>
            </a:endParaRPr>
          </a:p>
        </p:txBody>
      </p:sp>
      <p:sp>
        <p:nvSpPr>
          <p:cNvPr id="721" name="Google Shape;721;p85"/>
          <p:cNvSpPr/>
          <p:nvPr/>
        </p:nvSpPr>
        <p:spPr>
          <a:xfrm rot="-5400000">
            <a:off x="5770075" y="2035980"/>
            <a:ext cx="395100" cy="281400"/>
          </a:xfrm>
          <a:prstGeom prst="leftArrow">
            <a:avLst>
              <a:gd fmla="val 50000" name="adj1"/>
              <a:gd fmla="val 50000" name="adj2"/>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22" name="Google Shape;722;p85"/>
          <p:cNvSpPr txBox="1"/>
          <p:nvPr/>
        </p:nvSpPr>
        <p:spPr>
          <a:xfrm flipH="1" rot="-4995099">
            <a:off x="4667465" y="3412413"/>
            <a:ext cx="1850924" cy="408132"/>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chemeClr val="dk1"/>
                </a:solidFill>
                <a:latin typeface="Montserrat"/>
                <a:ea typeface="Montserrat"/>
                <a:cs typeface="Montserrat"/>
                <a:sym typeface="Montserrat"/>
              </a:rPr>
              <a:t>BOARDWALK</a:t>
            </a:r>
            <a:endParaRPr b="1" sz="1000">
              <a:solidFill>
                <a:schemeClr val="dk1"/>
              </a:solidFill>
              <a:latin typeface="Montserrat"/>
              <a:ea typeface="Montserrat"/>
              <a:cs typeface="Montserrat"/>
              <a:sym typeface="Montserrat"/>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86"/>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What is a beach dune?</a:t>
            </a:r>
            <a:endParaRPr b="1">
              <a:latin typeface="Montserrat"/>
              <a:ea typeface="Montserrat"/>
              <a:cs typeface="Montserrat"/>
              <a:sym typeface="Montserrat"/>
            </a:endParaRPr>
          </a:p>
        </p:txBody>
      </p:sp>
      <p:sp>
        <p:nvSpPr>
          <p:cNvPr id="728" name="Google Shape;728;p86"/>
          <p:cNvSpPr txBox="1"/>
          <p:nvPr>
            <p:ph idx="4294967295" type="title"/>
          </p:nvPr>
        </p:nvSpPr>
        <p:spPr>
          <a:xfrm>
            <a:off x="311700" y="788175"/>
            <a:ext cx="6793800" cy="3358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420">
                <a:latin typeface="Montserrat"/>
                <a:ea typeface="Montserrat"/>
                <a:cs typeface="Montserrat"/>
                <a:sym typeface="Montserrat"/>
              </a:rPr>
              <a:t>Here’s another look with the first three parts.</a:t>
            </a:r>
            <a:endParaRPr sz="1420">
              <a:latin typeface="Montserrat"/>
              <a:ea typeface="Montserrat"/>
              <a:cs typeface="Montserrat"/>
              <a:sym typeface="Montserrat"/>
            </a:endParaRPr>
          </a:p>
        </p:txBody>
      </p:sp>
      <p:pic>
        <p:nvPicPr>
          <p:cNvPr id="729" name="Google Shape;729;p86"/>
          <p:cNvPicPr preferRelativeResize="0"/>
          <p:nvPr/>
        </p:nvPicPr>
        <p:blipFill rotWithShape="1">
          <a:blip r:embed="rId3">
            <a:alphaModFix/>
          </a:blip>
          <a:srcRect b="1156" l="0" r="0" t="30835"/>
          <a:stretch/>
        </p:blipFill>
        <p:spPr>
          <a:xfrm flipH="1">
            <a:off x="427200" y="1367700"/>
            <a:ext cx="7905850" cy="3584499"/>
          </a:xfrm>
          <a:prstGeom prst="rect">
            <a:avLst/>
          </a:prstGeom>
          <a:noFill/>
          <a:ln>
            <a:noFill/>
          </a:ln>
        </p:spPr>
      </p:pic>
      <p:sp>
        <p:nvSpPr>
          <p:cNvPr id="730" name="Google Shape;730;p86"/>
          <p:cNvSpPr/>
          <p:nvPr/>
        </p:nvSpPr>
        <p:spPr>
          <a:xfrm rot="-2990058">
            <a:off x="1810074" y="2534619"/>
            <a:ext cx="1057209" cy="281214"/>
          </a:xfrm>
          <a:prstGeom prst="leftArrow">
            <a:avLst>
              <a:gd fmla="val 50000" name="adj1"/>
              <a:gd fmla="val 50000" name="adj2"/>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31" name="Google Shape;731;p86"/>
          <p:cNvSpPr txBox="1"/>
          <p:nvPr/>
        </p:nvSpPr>
        <p:spPr>
          <a:xfrm flipH="1">
            <a:off x="4931638" y="1855563"/>
            <a:ext cx="2038500" cy="40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Montserrat"/>
                <a:ea typeface="Montserrat"/>
                <a:cs typeface="Montserrat"/>
                <a:sym typeface="Montserrat"/>
              </a:rPr>
              <a:t>Primary </a:t>
            </a:r>
            <a:r>
              <a:rPr b="1" lang="en">
                <a:solidFill>
                  <a:schemeClr val="dk1"/>
                </a:solidFill>
                <a:latin typeface="Montserrat"/>
                <a:ea typeface="Montserrat"/>
                <a:cs typeface="Montserrat"/>
                <a:sym typeface="Montserrat"/>
              </a:rPr>
              <a:t>Dune</a:t>
            </a:r>
            <a:endParaRPr b="1">
              <a:solidFill>
                <a:schemeClr val="dk1"/>
              </a:solidFill>
              <a:latin typeface="Montserrat"/>
              <a:ea typeface="Montserrat"/>
              <a:cs typeface="Montserrat"/>
              <a:sym typeface="Montserrat"/>
            </a:endParaRPr>
          </a:p>
        </p:txBody>
      </p:sp>
      <p:sp>
        <p:nvSpPr>
          <p:cNvPr id="732" name="Google Shape;732;p86"/>
          <p:cNvSpPr/>
          <p:nvPr/>
        </p:nvSpPr>
        <p:spPr>
          <a:xfrm rot="-8096535">
            <a:off x="5776462" y="2520286"/>
            <a:ext cx="841740" cy="281287"/>
          </a:xfrm>
          <a:prstGeom prst="leftArrow">
            <a:avLst>
              <a:gd fmla="val 50000" name="adj1"/>
              <a:gd fmla="val 50000" name="adj2"/>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33" name="Google Shape;733;p86"/>
          <p:cNvSpPr txBox="1"/>
          <p:nvPr/>
        </p:nvSpPr>
        <p:spPr>
          <a:xfrm flipH="1">
            <a:off x="3243025" y="2263575"/>
            <a:ext cx="2038500" cy="40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Montserrat"/>
                <a:ea typeface="Montserrat"/>
                <a:cs typeface="Montserrat"/>
                <a:sym typeface="Montserrat"/>
              </a:rPr>
              <a:t>High Beach</a:t>
            </a:r>
            <a:endParaRPr b="1">
              <a:solidFill>
                <a:schemeClr val="dk1"/>
              </a:solidFill>
              <a:latin typeface="Montserrat"/>
              <a:ea typeface="Montserrat"/>
              <a:cs typeface="Montserrat"/>
              <a:sym typeface="Montserrat"/>
            </a:endParaRPr>
          </a:p>
        </p:txBody>
      </p:sp>
      <p:sp>
        <p:nvSpPr>
          <p:cNvPr id="734" name="Google Shape;734;p86"/>
          <p:cNvSpPr/>
          <p:nvPr/>
        </p:nvSpPr>
        <p:spPr>
          <a:xfrm rot="-5089303">
            <a:off x="3732110" y="3128496"/>
            <a:ext cx="1060328" cy="281630"/>
          </a:xfrm>
          <a:prstGeom prst="leftArrow">
            <a:avLst>
              <a:gd fmla="val 50000" name="adj1"/>
              <a:gd fmla="val 50000" name="adj2"/>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35" name="Google Shape;735;p86"/>
          <p:cNvSpPr txBox="1"/>
          <p:nvPr/>
        </p:nvSpPr>
        <p:spPr>
          <a:xfrm flipH="1">
            <a:off x="1905238" y="1777500"/>
            <a:ext cx="2038500" cy="40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Montserrat"/>
                <a:ea typeface="Montserrat"/>
                <a:cs typeface="Montserrat"/>
                <a:sym typeface="Montserrat"/>
              </a:rPr>
              <a:t>Lower Beach</a:t>
            </a:r>
            <a:endParaRPr b="1">
              <a:solidFill>
                <a:schemeClr val="dk1"/>
              </a:solidFill>
              <a:latin typeface="Montserrat"/>
              <a:ea typeface="Montserrat"/>
              <a:cs typeface="Montserrat"/>
              <a:sym typeface="Montserrat"/>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87"/>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Why are dunes important?</a:t>
            </a:r>
            <a:endParaRPr b="1">
              <a:latin typeface="Montserrat"/>
              <a:ea typeface="Montserrat"/>
              <a:cs typeface="Montserrat"/>
              <a:sym typeface="Montserrat"/>
            </a:endParaRPr>
          </a:p>
        </p:txBody>
      </p:sp>
      <p:sp>
        <p:nvSpPr>
          <p:cNvPr id="741" name="Google Shape;741;p87"/>
          <p:cNvSpPr txBox="1"/>
          <p:nvPr>
            <p:ph idx="4294967295" type="title"/>
          </p:nvPr>
        </p:nvSpPr>
        <p:spPr>
          <a:xfrm>
            <a:off x="1115775" y="3979875"/>
            <a:ext cx="2364300" cy="572700"/>
          </a:xfrm>
          <a:prstGeom prst="rect">
            <a:avLst/>
          </a:prstGeom>
        </p:spPr>
        <p:txBody>
          <a:bodyPr anchorCtr="0" anchor="t" bIns="91425" lIns="91425" spcFirstLastPara="1" rIns="91425" wrap="square" tIns="91425">
            <a:normAutofit/>
          </a:bodyPr>
          <a:lstStyle/>
          <a:p>
            <a:pPr indent="0" lvl="0" marL="457200" rtl="0" algn="l">
              <a:spcBef>
                <a:spcPts val="0"/>
              </a:spcBef>
              <a:spcAft>
                <a:spcPts val="0"/>
              </a:spcAft>
              <a:buNone/>
            </a:pPr>
            <a:r>
              <a:rPr b="1" lang="en" sz="1820">
                <a:latin typeface="Montserrat"/>
                <a:ea typeface="Montserrat"/>
                <a:cs typeface="Montserrat"/>
                <a:sym typeface="Montserrat"/>
              </a:rPr>
              <a:t>Protection</a:t>
            </a:r>
            <a:endParaRPr b="1" sz="1820">
              <a:latin typeface="Montserrat"/>
              <a:ea typeface="Montserrat"/>
              <a:cs typeface="Montserrat"/>
              <a:sym typeface="Montserrat"/>
            </a:endParaRPr>
          </a:p>
        </p:txBody>
      </p:sp>
      <p:sp>
        <p:nvSpPr>
          <p:cNvPr id="742" name="Google Shape;742;p87"/>
          <p:cNvSpPr txBox="1"/>
          <p:nvPr>
            <p:ph idx="4294967295" type="title"/>
          </p:nvPr>
        </p:nvSpPr>
        <p:spPr>
          <a:xfrm>
            <a:off x="5980050" y="3979875"/>
            <a:ext cx="2364300" cy="572700"/>
          </a:xfrm>
          <a:prstGeom prst="rect">
            <a:avLst/>
          </a:prstGeom>
        </p:spPr>
        <p:txBody>
          <a:bodyPr anchorCtr="0" anchor="t" bIns="91425" lIns="91425" spcFirstLastPara="1" rIns="91425" wrap="square" tIns="91425">
            <a:normAutofit/>
          </a:bodyPr>
          <a:lstStyle/>
          <a:p>
            <a:pPr indent="0" lvl="0" marL="457200" rtl="0" algn="l">
              <a:spcBef>
                <a:spcPts val="0"/>
              </a:spcBef>
              <a:spcAft>
                <a:spcPts val="0"/>
              </a:spcAft>
              <a:buNone/>
            </a:pPr>
            <a:r>
              <a:rPr b="1" lang="en" sz="1820">
                <a:latin typeface="Montserrat"/>
                <a:ea typeface="Montserrat"/>
                <a:cs typeface="Montserrat"/>
                <a:sym typeface="Montserrat"/>
              </a:rPr>
              <a:t>Habitat</a:t>
            </a:r>
            <a:endParaRPr b="1" sz="1820">
              <a:latin typeface="Montserrat"/>
              <a:ea typeface="Montserrat"/>
              <a:cs typeface="Montserrat"/>
              <a:sym typeface="Montserrat"/>
            </a:endParaRPr>
          </a:p>
        </p:txBody>
      </p:sp>
      <p:pic>
        <p:nvPicPr>
          <p:cNvPr id="743" name="Google Shape;743;p87"/>
          <p:cNvPicPr preferRelativeResize="0"/>
          <p:nvPr/>
        </p:nvPicPr>
        <p:blipFill>
          <a:blip r:embed="rId3">
            <a:alphaModFix/>
          </a:blip>
          <a:stretch>
            <a:fillRect/>
          </a:stretch>
        </p:blipFill>
        <p:spPr>
          <a:xfrm>
            <a:off x="5044225" y="1550150"/>
            <a:ext cx="3719574" cy="2324750"/>
          </a:xfrm>
          <a:prstGeom prst="rect">
            <a:avLst/>
          </a:prstGeom>
          <a:noFill/>
          <a:ln>
            <a:noFill/>
          </a:ln>
        </p:spPr>
      </p:pic>
      <p:pic>
        <p:nvPicPr>
          <p:cNvPr id="744" name="Google Shape;744;p87"/>
          <p:cNvPicPr preferRelativeResize="0"/>
          <p:nvPr/>
        </p:nvPicPr>
        <p:blipFill rotWithShape="1">
          <a:blip r:embed="rId4">
            <a:alphaModFix/>
          </a:blip>
          <a:srcRect b="0" l="0" r="0" t="18113"/>
          <a:stretch/>
        </p:blipFill>
        <p:spPr>
          <a:xfrm>
            <a:off x="82325" y="1550150"/>
            <a:ext cx="4870925" cy="232475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pic>
        <p:nvPicPr>
          <p:cNvPr id="749" name="Google Shape;749;p88"/>
          <p:cNvPicPr preferRelativeResize="0"/>
          <p:nvPr/>
        </p:nvPicPr>
        <p:blipFill rotWithShape="1">
          <a:blip r:embed="rId3">
            <a:alphaModFix/>
          </a:blip>
          <a:srcRect b="12168" l="0" r="0" t="3443"/>
          <a:stretch/>
        </p:blipFill>
        <p:spPr>
          <a:xfrm>
            <a:off x="1053103" y="1046700"/>
            <a:ext cx="6987423" cy="3930425"/>
          </a:xfrm>
          <a:prstGeom prst="rect">
            <a:avLst/>
          </a:prstGeom>
          <a:noFill/>
          <a:ln>
            <a:noFill/>
          </a:ln>
        </p:spPr>
      </p:pic>
      <p:sp>
        <p:nvSpPr>
          <p:cNvPr id="750" name="Google Shape;750;p88"/>
          <p:cNvSpPr txBox="1"/>
          <p:nvPr/>
        </p:nvSpPr>
        <p:spPr>
          <a:xfrm>
            <a:off x="0" y="0"/>
            <a:ext cx="50577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dk1"/>
                </a:solidFill>
                <a:latin typeface="Montserrat"/>
                <a:ea typeface="Montserrat"/>
                <a:cs typeface="Montserrat"/>
                <a:sym typeface="Montserrat"/>
              </a:rPr>
              <a:t>Strong roots help protect against dune erosion…</a:t>
            </a:r>
            <a:endParaRPr b="1" sz="2800">
              <a:solidFill>
                <a:schemeClr val="dk1"/>
              </a:solidFill>
              <a:latin typeface="Montserrat"/>
              <a:ea typeface="Montserrat"/>
              <a:cs typeface="Montserrat"/>
              <a:sym typeface="Montserrat"/>
            </a:endParaRPr>
          </a:p>
        </p:txBody>
      </p:sp>
      <p:sp>
        <p:nvSpPr>
          <p:cNvPr id="751" name="Google Shape;751;p88"/>
          <p:cNvSpPr/>
          <p:nvPr/>
        </p:nvSpPr>
        <p:spPr>
          <a:xfrm rot="-7728881">
            <a:off x="604828" y="2540245"/>
            <a:ext cx="1057269" cy="281254"/>
          </a:xfrm>
          <a:prstGeom prst="leftArrow">
            <a:avLst>
              <a:gd fmla="val 50000" name="adj1"/>
              <a:gd fmla="val 50000" name="adj2"/>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52" name="Google Shape;752;p88"/>
          <p:cNvSpPr txBox="1"/>
          <p:nvPr/>
        </p:nvSpPr>
        <p:spPr>
          <a:xfrm flipH="1">
            <a:off x="-533537" y="1749225"/>
            <a:ext cx="2038500" cy="40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Montserrat"/>
                <a:ea typeface="Montserrat"/>
                <a:cs typeface="Montserrat"/>
                <a:sym typeface="Montserrat"/>
              </a:rPr>
              <a:t>Erosion</a:t>
            </a:r>
            <a:endParaRPr b="1">
              <a:solidFill>
                <a:schemeClr val="dk1"/>
              </a:solidFill>
              <a:latin typeface="Montserrat"/>
              <a:ea typeface="Montserrat"/>
              <a:cs typeface="Montserrat"/>
              <a:sym typeface="Montserrat"/>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pic>
        <p:nvPicPr>
          <p:cNvPr id="757" name="Google Shape;757;p89"/>
          <p:cNvPicPr preferRelativeResize="0"/>
          <p:nvPr/>
        </p:nvPicPr>
        <p:blipFill rotWithShape="1">
          <a:blip r:embed="rId3">
            <a:alphaModFix/>
          </a:blip>
          <a:srcRect b="12168" l="0" r="0" t="3443"/>
          <a:stretch/>
        </p:blipFill>
        <p:spPr>
          <a:xfrm>
            <a:off x="1053103" y="1046700"/>
            <a:ext cx="6987423" cy="3930425"/>
          </a:xfrm>
          <a:prstGeom prst="rect">
            <a:avLst/>
          </a:prstGeom>
          <a:noFill/>
          <a:ln>
            <a:noFill/>
          </a:ln>
        </p:spPr>
      </p:pic>
      <p:sp>
        <p:nvSpPr>
          <p:cNvPr id="758" name="Google Shape;758;p89"/>
          <p:cNvSpPr txBox="1"/>
          <p:nvPr/>
        </p:nvSpPr>
        <p:spPr>
          <a:xfrm>
            <a:off x="0" y="0"/>
            <a:ext cx="63957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dk1"/>
                </a:solidFill>
                <a:latin typeface="Montserrat"/>
                <a:ea typeface="Montserrat"/>
                <a:cs typeface="Montserrat"/>
                <a:sym typeface="Montserrat"/>
              </a:rPr>
              <a:t>…which protects our community against flooding!</a:t>
            </a:r>
            <a:endParaRPr b="1" sz="2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sz="2800">
              <a:solidFill>
                <a:schemeClr val="dk1"/>
              </a:solidFill>
              <a:latin typeface="Montserrat"/>
              <a:ea typeface="Montserrat"/>
              <a:cs typeface="Montserrat"/>
              <a:sym typeface="Montserrat"/>
            </a:endParaRPr>
          </a:p>
        </p:txBody>
      </p:sp>
      <p:pic>
        <p:nvPicPr>
          <p:cNvPr id="759" name="Google Shape;759;p89"/>
          <p:cNvPicPr preferRelativeResize="0"/>
          <p:nvPr/>
        </p:nvPicPr>
        <p:blipFill rotWithShape="1">
          <a:blip r:embed="rId4">
            <a:alphaModFix/>
          </a:blip>
          <a:srcRect b="15604" l="0" r="0" t="0"/>
          <a:stretch/>
        </p:blipFill>
        <p:spPr>
          <a:xfrm>
            <a:off x="1053100" y="1046700"/>
            <a:ext cx="6987423" cy="393042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90"/>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Guess the length of the roots</a:t>
            </a:r>
            <a:endParaRPr b="1">
              <a:latin typeface="Montserrat"/>
              <a:ea typeface="Montserrat"/>
              <a:cs typeface="Montserrat"/>
              <a:sym typeface="Montserrat"/>
            </a:endParaRPr>
          </a:p>
        </p:txBody>
      </p:sp>
      <p:pic>
        <p:nvPicPr>
          <p:cNvPr id="765" name="Google Shape;765;p90"/>
          <p:cNvPicPr preferRelativeResize="0"/>
          <p:nvPr/>
        </p:nvPicPr>
        <p:blipFill rotWithShape="1">
          <a:blip r:embed="rId3">
            <a:alphaModFix/>
          </a:blip>
          <a:srcRect b="0" l="22890" r="1983" t="0"/>
          <a:stretch/>
        </p:blipFill>
        <p:spPr>
          <a:xfrm>
            <a:off x="482800" y="732475"/>
            <a:ext cx="2475826" cy="4232427"/>
          </a:xfrm>
          <a:prstGeom prst="rect">
            <a:avLst/>
          </a:prstGeom>
          <a:noFill/>
          <a:ln>
            <a:noFill/>
          </a:ln>
        </p:spPr>
      </p:pic>
      <p:sp>
        <p:nvSpPr>
          <p:cNvPr id="766" name="Google Shape;766;p90"/>
          <p:cNvSpPr/>
          <p:nvPr/>
        </p:nvSpPr>
        <p:spPr>
          <a:xfrm flipH="1">
            <a:off x="4311175" y="1294025"/>
            <a:ext cx="2394900" cy="1713600"/>
          </a:xfrm>
          <a:prstGeom prst="wedgeRoundRectCallout">
            <a:avLst>
              <a:gd fmla="val -35290" name="adj1"/>
              <a:gd fmla="val 67598"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67" name="Google Shape;767;p90"/>
          <p:cNvSpPr txBox="1"/>
          <p:nvPr/>
        </p:nvSpPr>
        <p:spPr>
          <a:xfrm>
            <a:off x="4403675" y="1464325"/>
            <a:ext cx="2202300" cy="138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Montserrat"/>
                <a:ea typeface="Montserrat"/>
                <a:cs typeface="Montserrat"/>
                <a:sym typeface="Montserrat"/>
              </a:rPr>
              <a:t>Roots keep the dunes strong! How long do you think the roots are on this American Beach Grass? </a:t>
            </a:r>
            <a:endParaRPr b="1">
              <a:solidFill>
                <a:schemeClr val="dk1"/>
              </a:solidFill>
              <a:latin typeface="Montserrat"/>
              <a:ea typeface="Montserrat"/>
              <a:cs typeface="Montserrat"/>
              <a:sym typeface="Montserrat"/>
            </a:endParaRPr>
          </a:p>
        </p:txBody>
      </p:sp>
      <p:pic>
        <p:nvPicPr>
          <p:cNvPr id="768" name="Google Shape;768;p90"/>
          <p:cNvPicPr preferRelativeResize="0"/>
          <p:nvPr/>
        </p:nvPicPr>
        <p:blipFill>
          <a:blip r:embed="rId4">
            <a:alphaModFix/>
          </a:blip>
          <a:stretch>
            <a:fillRect/>
          </a:stretch>
        </p:blipFill>
        <p:spPr>
          <a:xfrm>
            <a:off x="6762775" y="2636750"/>
            <a:ext cx="1940600" cy="19406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91"/>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Guess the length of the roots</a:t>
            </a:r>
            <a:endParaRPr b="1">
              <a:latin typeface="Montserrat"/>
              <a:ea typeface="Montserrat"/>
              <a:cs typeface="Montserrat"/>
              <a:sym typeface="Montserrat"/>
            </a:endParaRPr>
          </a:p>
        </p:txBody>
      </p:sp>
      <p:pic>
        <p:nvPicPr>
          <p:cNvPr id="774" name="Google Shape;774;p91"/>
          <p:cNvPicPr preferRelativeResize="0"/>
          <p:nvPr/>
        </p:nvPicPr>
        <p:blipFill rotWithShape="1">
          <a:blip r:embed="rId3">
            <a:alphaModFix/>
          </a:blip>
          <a:srcRect b="0" l="22890" r="1983" t="0"/>
          <a:stretch/>
        </p:blipFill>
        <p:spPr>
          <a:xfrm>
            <a:off x="482800" y="732475"/>
            <a:ext cx="2475826" cy="4232427"/>
          </a:xfrm>
          <a:prstGeom prst="rect">
            <a:avLst/>
          </a:prstGeom>
          <a:noFill/>
          <a:ln>
            <a:noFill/>
          </a:ln>
        </p:spPr>
      </p:pic>
      <p:sp>
        <p:nvSpPr>
          <p:cNvPr id="775" name="Google Shape;775;p91"/>
          <p:cNvSpPr/>
          <p:nvPr/>
        </p:nvSpPr>
        <p:spPr>
          <a:xfrm flipH="1">
            <a:off x="4403575" y="1464325"/>
            <a:ext cx="2302500" cy="1543200"/>
          </a:xfrm>
          <a:prstGeom prst="wedgeRoundRectCallout">
            <a:avLst>
              <a:gd fmla="val -35290" name="adj1"/>
              <a:gd fmla="val 67598"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76" name="Google Shape;776;p91"/>
          <p:cNvSpPr txBox="1"/>
          <p:nvPr/>
        </p:nvSpPr>
        <p:spPr>
          <a:xfrm>
            <a:off x="4560475" y="1588650"/>
            <a:ext cx="2202300" cy="138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latin typeface="Montserrat"/>
                <a:ea typeface="Montserrat"/>
                <a:cs typeface="Montserrat"/>
                <a:sym typeface="Montserrat"/>
              </a:rPr>
              <a:t>The roots of this American Beach Grass are 20 feet long.</a:t>
            </a:r>
            <a:endParaRPr b="1">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dk1"/>
              </a:solidFill>
              <a:latin typeface="Montserrat"/>
              <a:ea typeface="Montserrat"/>
              <a:cs typeface="Montserrat"/>
              <a:sym typeface="Montserrat"/>
            </a:endParaRPr>
          </a:p>
        </p:txBody>
      </p:sp>
      <p:pic>
        <p:nvPicPr>
          <p:cNvPr id="777" name="Google Shape;777;p91"/>
          <p:cNvPicPr preferRelativeResize="0"/>
          <p:nvPr/>
        </p:nvPicPr>
        <p:blipFill>
          <a:blip r:embed="rId4">
            <a:alphaModFix/>
          </a:blip>
          <a:stretch>
            <a:fillRect/>
          </a:stretch>
        </p:blipFill>
        <p:spPr>
          <a:xfrm>
            <a:off x="6762775" y="2636750"/>
            <a:ext cx="1940600" cy="19406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92"/>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Guess the length of the roots</a:t>
            </a:r>
            <a:endParaRPr b="1">
              <a:latin typeface="Montserrat"/>
              <a:ea typeface="Montserrat"/>
              <a:cs typeface="Montserrat"/>
              <a:sym typeface="Montserrat"/>
            </a:endParaRPr>
          </a:p>
        </p:txBody>
      </p:sp>
      <p:pic>
        <p:nvPicPr>
          <p:cNvPr id="783" name="Google Shape;783;p92"/>
          <p:cNvPicPr preferRelativeResize="0"/>
          <p:nvPr/>
        </p:nvPicPr>
        <p:blipFill rotWithShape="1">
          <a:blip r:embed="rId3">
            <a:alphaModFix/>
          </a:blip>
          <a:srcRect b="0" l="22890" r="1983" t="0"/>
          <a:stretch/>
        </p:blipFill>
        <p:spPr>
          <a:xfrm>
            <a:off x="482800" y="732475"/>
            <a:ext cx="2475826" cy="4232427"/>
          </a:xfrm>
          <a:prstGeom prst="rect">
            <a:avLst/>
          </a:prstGeom>
          <a:noFill/>
          <a:ln>
            <a:noFill/>
          </a:ln>
        </p:spPr>
      </p:pic>
      <p:sp>
        <p:nvSpPr>
          <p:cNvPr id="784" name="Google Shape;784;p92"/>
          <p:cNvSpPr/>
          <p:nvPr/>
        </p:nvSpPr>
        <p:spPr>
          <a:xfrm>
            <a:off x="4995600" y="788175"/>
            <a:ext cx="1748100" cy="1379700"/>
          </a:xfrm>
          <a:prstGeom prst="wedgeRoundRectCallout">
            <a:avLst>
              <a:gd fmla="val -44018" name="adj1"/>
              <a:gd fmla="val 66487"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85" name="Google Shape;785;p92"/>
          <p:cNvSpPr txBox="1"/>
          <p:nvPr/>
        </p:nvSpPr>
        <p:spPr>
          <a:xfrm>
            <a:off x="5187175" y="972650"/>
            <a:ext cx="1501200" cy="116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Montserrat"/>
                <a:ea typeface="Montserrat"/>
                <a:cs typeface="Montserrat"/>
                <a:sym typeface="Montserrat"/>
              </a:rPr>
              <a:t>That’s almost as tall as a killer whale!</a:t>
            </a:r>
            <a:endParaRPr b="1">
              <a:solidFill>
                <a:schemeClr val="dk1"/>
              </a:solidFill>
              <a:latin typeface="Montserrat"/>
              <a:ea typeface="Montserrat"/>
              <a:cs typeface="Montserrat"/>
              <a:sym typeface="Montserrat"/>
            </a:endParaRPr>
          </a:p>
        </p:txBody>
      </p:sp>
      <p:pic>
        <p:nvPicPr>
          <p:cNvPr id="786" name="Google Shape;786;p92"/>
          <p:cNvPicPr preferRelativeResize="0"/>
          <p:nvPr/>
        </p:nvPicPr>
        <p:blipFill>
          <a:blip r:embed="rId4">
            <a:alphaModFix/>
          </a:blip>
          <a:stretch>
            <a:fillRect/>
          </a:stretch>
        </p:blipFill>
        <p:spPr>
          <a:xfrm>
            <a:off x="1916475" y="2034925"/>
            <a:ext cx="4635799" cy="289285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93"/>
          <p:cNvSpPr txBox="1"/>
          <p:nvPr/>
        </p:nvSpPr>
        <p:spPr>
          <a:xfrm>
            <a:off x="1520225" y="820075"/>
            <a:ext cx="5766900" cy="2001000"/>
          </a:xfrm>
          <a:prstGeom prst="rect">
            <a:avLst/>
          </a:prstGeom>
          <a:noFill/>
          <a:ln>
            <a:noFill/>
          </a:ln>
        </p:spPr>
        <p:txBody>
          <a:bodyPr anchorCtr="0" anchor="t" bIns="91425" lIns="91425" spcFirstLastPara="1" rIns="91425" wrap="square" tIns="91425">
            <a:spAutoFit/>
          </a:bodyPr>
          <a:lstStyle/>
          <a:p>
            <a:pPr indent="0" lvl="0" marL="12700" marR="76200" rtl="0" algn="ctr">
              <a:lnSpc>
                <a:spcPct val="100000"/>
              </a:lnSpc>
              <a:spcBef>
                <a:spcPts val="100"/>
              </a:spcBef>
              <a:spcAft>
                <a:spcPts val="0"/>
              </a:spcAft>
              <a:buNone/>
            </a:pPr>
            <a:r>
              <a:rPr b="1" lang="en" sz="5900">
                <a:solidFill>
                  <a:schemeClr val="lt1"/>
                </a:solidFill>
                <a:latin typeface="Montserrat"/>
                <a:ea typeface="Montserrat"/>
                <a:cs typeface="Montserrat"/>
                <a:sym typeface="Montserrat"/>
              </a:rPr>
              <a:t>Local stewardship</a:t>
            </a:r>
            <a:endParaRPr b="1" sz="5900">
              <a:solidFill>
                <a:schemeClr val="lt1"/>
              </a:solidFill>
              <a:latin typeface="Montserrat"/>
              <a:ea typeface="Montserrat"/>
              <a:cs typeface="Montserrat"/>
              <a:sym typeface="Montserrat"/>
            </a:endParaRPr>
          </a:p>
        </p:txBody>
      </p:sp>
      <p:sp>
        <p:nvSpPr>
          <p:cNvPr id="792" name="Google Shape;792;p93"/>
          <p:cNvSpPr txBox="1"/>
          <p:nvPr>
            <p:ph idx="4294967295" type="title"/>
          </p:nvPr>
        </p:nvSpPr>
        <p:spPr>
          <a:xfrm>
            <a:off x="629025" y="3382550"/>
            <a:ext cx="7486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1320">
                <a:solidFill>
                  <a:srgbClr val="FFE599"/>
                </a:solidFill>
                <a:latin typeface="Open Sans SemiBold"/>
                <a:ea typeface="Open Sans SemiBold"/>
                <a:cs typeface="Open Sans SemiBold"/>
                <a:sym typeface="Open Sans SemiBold"/>
              </a:rPr>
              <a:t>How can we work together to take care of our local environment?</a:t>
            </a:r>
            <a:endParaRPr sz="1120">
              <a:solidFill>
                <a:srgbClr val="F1C232"/>
              </a:solidFill>
              <a:latin typeface="Open Sans SemiBold"/>
              <a:ea typeface="Open Sans SemiBold"/>
              <a:cs typeface="Open Sans SemiBold"/>
              <a:sym typeface="Open Sans SemiBold"/>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96" name="Shape 796"/>
        <p:cNvGrpSpPr/>
        <p:nvPr/>
      </p:nvGrpSpPr>
      <p:grpSpPr>
        <a:xfrm>
          <a:off x="0" y="0"/>
          <a:ext cx="0" cy="0"/>
          <a:chOff x="0" y="0"/>
          <a:chExt cx="0" cy="0"/>
        </a:xfrm>
      </p:grpSpPr>
      <p:sp>
        <p:nvSpPr>
          <p:cNvPr id="797" name="Google Shape;797;p94"/>
          <p:cNvSpPr/>
          <p:nvPr/>
        </p:nvSpPr>
        <p:spPr>
          <a:xfrm>
            <a:off x="7074200" y="2005325"/>
            <a:ext cx="1398900" cy="13989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8" name="Google Shape;798;p94">
            <a:hlinkClick r:id="rId4"/>
          </p:cNvPr>
          <p:cNvSpPr/>
          <p:nvPr/>
        </p:nvSpPr>
        <p:spPr>
          <a:xfrm rot="5400000">
            <a:off x="7470425" y="2252975"/>
            <a:ext cx="816900" cy="903600"/>
          </a:xfrm>
          <a:prstGeom prst="triangle">
            <a:avLst>
              <a:gd fmla="val 50000" name="adj"/>
            </a:avLst>
          </a:prstGeom>
          <a:solidFill>
            <a:srgbClr val="93C47D"/>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9" name="Google Shape;799;p94"/>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Introduction to Stewardship</a:t>
            </a:r>
            <a:endParaRPr b="1">
              <a:latin typeface="Montserrat"/>
              <a:ea typeface="Montserrat"/>
              <a:cs typeface="Montserrat"/>
              <a:sym typeface="Montserrat"/>
            </a:endParaRPr>
          </a:p>
        </p:txBody>
      </p:sp>
      <p:sp>
        <p:nvSpPr>
          <p:cNvPr id="800" name="Google Shape;800;p94"/>
          <p:cNvSpPr txBox="1"/>
          <p:nvPr/>
        </p:nvSpPr>
        <p:spPr>
          <a:xfrm>
            <a:off x="6953525" y="3552800"/>
            <a:ext cx="1850700" cy="81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dk1"/>
                </a:solidFill>
                <a:latin typeface="Montserrat Medium"/>
                <a:ea typeface="Montserrat Medium"/>
                <a:cs typeface="Montserrat Medium"/>
                <a:sym typeface="Montserrat Medium"/>
              </a:rPr>
              <a:t>Click to play video </a:t>
            </a:r>
            <a:endParaRPr sz="1500">
              <a:solidFill>
                <a:schemeClr val="dk1"/>
              </a:solidFill>
              <a:latin typeface="Montserrat Medium"/>
              <a:ea typeface="Montserrat Medium"/>
              <a:cs typeface="Montserrat Medium"/>
              <a:sym typeface="Montserrat Medium"/>
            </a:endParaRPr>
          </a:p>
          <a:p>
            <a:pPr indent="0" lvl="0" marL="0" rtl="0" algn="ctr">
              <a:spcBef>
                <a:spcPts val="0"/>
              </a:spcBef>
              <a:spcAft>
                <a:spcPts val="0"/>
              </a:spcAft>
              <a:buNone/>
            </a:pPr>
            <a:r>
              <a:rPr lang="en" sz="1500">
                <a:solidFill>
                  <a:schemeClr val="dk1"/>
                </a:solidFill>
                <a:latin typeface="Montserrat Medium"/>
                <a:ea typeface="Montserrat Medium"/>
                <a:cs typeface="Montserrat Medium"/>
                <a:sym typeface="Montserrat Medium"/>
              </a:rPr>
              <a:t>(play from 1:28 to end)</a:t>
            </a:r>
            <a:endParaRPr sz="1500">
              <a:solidFill>
                <a:schemeClr val="dk1"/>
              </a:solidFill>
              <a:latin typeface="Montserrat Medium"/>
              <a:ea typeface="Montserrat Medium"/>
              <a:cs typeface="Montserrat Medium"/>
              <a:sym typeface="Montserrat Medium"/>
            </a:endParaRPr>
          </a:p>
        </p:txBody>
      </p:sp>
      <p:pic>
        <p:nvPicPr>
          <p:cNvPr id="801" name="Google Shape;801;p94"/>
          <p:cNvPicPr preferRelativeResize="0"/>
          <p:nvPr/>
        </p:nvPicPr>
        <p:blipFill>
          <a:blip r:embed="rId5">
            <a:alphaModFix/>
          </a:blip>
          <a:stretch>
            <a:fillRect/>
          </a:stretch>
        </p:blipFill>
        <p:spPr>
          <a:xfrm>
            <a:off x="342650" y="847725"/>
            <a:ext cx="6342753" cy="384653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3"/>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Hi, I’m Piper! </a:t>
            </a:r>
            <a:endParaRPr b="1">
              <a:latin typeface="Montserrat"/>
              <a:ea typeface="Montserrat"/>
              <a:cs typeface="Montserrat"/>
              <a:sym typeface="Montserrat"/>
            </a:endParaRPr>
          </a:p>
        </p:txBody>
      </p:sp>
      <p:sp>
        <p:nvSpPr>
          <p:cNvPr id="124" name="Google Shape;124;p23"/>
          <p:cNvSpPr txBox="1"/>
          <p:nvPr>
            <p:ph idx="4294967295" type="title"/>
          </p:nvPr>
        </p:nvSpPr>
        <p:spPr>
          <a:xfrm>
            <a:off x="311700" y="788175"/>
            <a:ext cx="3501000" cy="3234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1420">
                <a:latin typeface="Montserrat"/>
                <a:ea typeface="Montserrat"/>
                <a:cs typeface="Montserrat"/>
                <a:sym typeface="Montserrat"/>
              </a:rPr>
              <a:t>I am a Piping Plover, a small bird that spends every summer on the beach in Rockaway. I am an endangered species. </a:t>
            </a:r>
            <a:endParaRPr sz="1420">
              <a:latin typeface="Montserrat"/>
              <a:ea typeface="Montserrat"/>
              <a:cs typeface="Montserrat"/>
              <a:sym typeface="Montserrat"/>
            </a:endParaRPr>
          </a:p>
          <a:p>
            <a:pPr indent="0" lvl="0" marL="0" rtl="0" algn="l">
              <a:spcBef>
                <a:spcPts val="0"/>
              </a:spcBef>
              <a:spcAft>
                <a:spcPts val="0"/>
              </a:spcAft>
              <a:buSzPts val="990"/>
              <a:buNone/>
            </a:pPr>
            <a:r>
              <a:t/>
            </a:r>
            <a:endParaRPr sz="1420">
              <a:latin typeface="Montserrat"/>
              <a:ea typeface="Montserrat"/>
              <a:cs typeface="Montserrat"/>
              <a:sym typeface="Montserrat"/>
            </a:endParaRPr>
          </a:p>
          <a:p>
            <a:pPr indent="0" lvl="0" marL="0" rtl="0" algn="l">
              <a:spcBef>
                <a:spcPts val="0"/>
              </a:spcBef>
              <a:spcAft>
                <a:spcPts val="0"/>
              </a:spcAft>
              <a:buSzPts val="990"/>
              <a:buNone/>
            </a:pPr>
            <a:r>
              <a:rPr lang="en" sz="1420">
                <a:latin typeface="Montserrat"/>
                <a:ea typeface="Montserrat"/>
                <a:cs typeface="Montserrat"/>
                <a:sym typeface="Montserrat"/>
              </a:rPr>
              <a:t>I’ve been wondering: what makes Rockaway so special? Let’s explore that question together today.</a:t>
            </a:r>
            <a:endParaRPr sz="1420">
              <a:latin typeface="Montserrat"/>
              <a:ea typeface="Montserrat"/>
              <a:cs typeface="Montserrat"/>
              <a:sym typeface="Montserrat"/>
            </a:endParaRPr>
          </a:p>
        </p:txBody>
      </p:sp>
      <p:sp>
        <p:nvSpPr>
          <p:cNvPr id="125" name="Google Shape;125;p23"/>
          <p:cNvSpPr/>
          <p:nvPr/>
        </p:nvSpPr>
        <p:spPr>
          <a:xfrm flipH="1">
            <a:off x="5075450" y="1856875"/>
            <a:ext cx="1520700" cy="1219500"/>
          </a:xfrm>
          <a:prstGeom prst="wedgeRoundRectCallout">
            <a:avLst>
              <a:gd fmla="val -27206" name="adj1"/>
              <a:gd fmla="val 65722"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6" name="Google Shape;126;p23"/>
          <p:cNvSpPr txBox="1"/>
          <p:nvPr/>
        </p:nvSpPr>
        <p:spPr>
          <a:xfrm>
            <a:off x="5296900" y="2186550"/>
            <a:ext cx="1139700" cy="38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ontserrat"/>
                <a:ea typeface="Montserrat"/>
                <a:cs typeface="Montserrat"/>
                <a:sym typeface="Montserrat"/>
              </a:rPr>
              <a:t>Hello!</a:t>
            </a:r>
            <a:endParaRPr b="1" sz="1800">
              <a:solidFill>
                <a:schemeClr val="dk1"/>
              </a:solidFill>
              <a:latin typeface="Montserrat"/>
              <a:ea typeface="Montserrat"/>
              <a:cs typeface="Montserrat"/>
              <a:sym typeface="Montserrat"/>
            </a:endParaRPr>
          </a:p>
        </p:txBody>
      </p:sp>
      <p:pic>
        <p:nvPicPr>
          <p:cNvPr id="127" name="Google Shape;127;p23"/>
          <p:cNvPicPr preferRelativeResize="0"/>
          <p:nvPr/>
        </p:nvPicPr>
        <p:blipFill>
          <a:blip r:embed="rId3">
            <a:alphaModFix/>
          </a:blip>
          <a:stretch>
            <a:fillRect/>
          </a:stretch>
        </p:blipFill>
        <p:spPr>
          <a:xfrm>
            <a:off x="6762775" y="2636750"/>
            <a:ext cx="1940600" cy="19406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5" name="Shape 805"/>
        <p:cNvGrpSpPr/>
        <p:nvPr/>
      </p:nvGrpSpPr>
      <p:grpSpPr>
        <a:xfrm>
          <a:off x="0" y="0"/>
          <a:ext cx="0" cy="0"/>
          <a:chOff x="0" y="0"/>
          <a:chExt cx="0" cy="0"/>
        </a:xfrm>
      </p:grpSpPr>
      <p:sp>
        <p:nvSpPr>
          <p:cNvPr id="806" name="Google Shape;806;p95"/>
          <p:cNvSpPr/>
          <p:nvPr/>
        </p:nvSpPr>
        <p:spPr>
          <a:xfrm>
            <a:off x="7074200" y="2005325"/>
            <a:ext cx="1398900" cy="13989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07" name="Google Shape;807;p95">
            <a:hlinkClick r:id="rId4"/>
          </p:cNvPr>
          <p:cNvSpPr/>
          <p:nvPr/>
        </p:nvSpPr>
        <p:spPr>
          <a:xfrm rot="5400000">
            <a:off x="7470425" y="2252975"/>
            <a:ext cx="816900" cy="903600"/>
          </a:xfrm>
          <a:prstGeom prst="triangle">
            <a:avLst>
              <a:gd fmla="val 50000" name="adj"/>
            </a:avLst>
          </a:prstGeom>
          <a:solidFill>
            <a:srgbClr val="93C47D"/>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08" name="Google Shape;808;p95"/>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Introduction to Stewardship</a:t>
            </a:r>
            <a:endParaRPr b="1">
              <a:latin typeface="Montserrat"/>
              <a:ea typeface="Montserrat"/>
              <a:cs typeface="Montserrat"/>
              <a:sym typeface="Montserrat"/>
            </a:endParaRPr>
          </a:p>
        </p:txBody>
      </p:sp>
      <p:sp>
        <p:nvSpPr>
          <p:cNvPr id="809" name="Google Shape;809;p95"/>
          <p:cNvSpPr txBox="1"/>
          <p:nvPr/>
        </p:nvSpPr>
        <p:spPr>
          <a:xfrm>
            <a:off x="6876150" y="3540425"/>
            <a:ext cx="1850700" cy="81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dk1"/>
                </a:solidFill>
                <a:latin typeface="Montserrat Medium"/>
                <a:ea typeface="Montserrat Medium"/>
                <a:cs typeface="Montserrat Medium"/>
                <a:sym typeface="Montserrat Medium"/>
              </a:rPr>
              <a:t>Click to play video </a:t>
            </a:r>
            <a:endParaRPr sz="1500">
              <a:solidFill>
                <a:schemeClr val="dk1"/>
              </a:solidFill>
              <a:latin typeface="Montserrat Medium"/>
              <a:ea typeface="Montserrat Medium"/>
              <a:cs typeface="Montserrat Medium"/>
              <a:sym typeface="Montserrat Medium"/>
            </a:endParaRPr>
          </a:p>
          <a:p>
            <a:pPr indent="0" lvl="0" marL="0" rtl="0" algn="ctr">
              <a:spcBef>
                <a:spcPts val="0"/>
              </a:spcBef>
              <a:spcAft>
                <a:spcPts val="0"/>
              </a:spcAft>
              <a:buNone/>
            </a:pPr>
            <a:r>
              <a:rPr lang="en" sz="1500">
                <a:solidFill>
                  <a:schemeClr val="dk1"/>
                </a:solidFill>
                <a:latin typeface="Montserrat Medium"/>
                <a:ea typeface="Montserrat Medium"/>
                <a:cs typeface="Montserrat Medium"/>
                <a:sym typeface="Montserrat Medium"/>
              </a:rPr>
              <a:t>(play from beginning to 1:20)</a:t>
            </a:r>
            <a:endParaRPr sz="1500">
              <a:solidFill>
                <a:schemeClr val="dk1"/>
              </a:solidFill>
              <a:latin typeface="Montserrat Medium"/>
              <a:ea typeface="Montserrat Medium"/>
              <a:cs typeface="Montserrat Medium"/>
              <a:sym typeface="Montserrat Medium"/>
            </a:endParaRPr>
          </a:p>
        </p:txBody>
      </p:sp>
      <p:pic>
        <p:nvPicPr>
          <p:cNvPr id="810" name="Google Shape;810;p95">
            <a:hlinkClick r:id="rId5"/>
          </p:cNvPr>
          <p:cNvPicPr preferRelativeResize="0"/>
          <p:nvPr/>
        </p:nvPicPr>
        <p:blipFill>
          <a:blip r:embed="rId6">
            <a:alphaModFix/>
          </a:blip>
          <a:stretch>
            <a:fillRect/>
          </a:stretch>
        </p:blipFill>
        <p:spPr>
          <a:xfrm>
            <a:off x="375200" y="922513"/>
            <a:ext cx="6342747" cy="3564519"/>
          </a:xfrm>
          <a:prstGeom prst="rect">
            <a:avLst/>
          </a:prstGeom>
          <a:solidFill>
            <a:srgbClr val="93C47D"/>
          </a:solidFill>
          <a:ln cap="flat" cmpd="sng" w="9525">
            <a:solidFill>
              <a:srgbClr val="000000"/>
            </a:solidFill>
            <a:prstDash val="solid"/>
            <a:round/>
            <a:headEnd len="sm" w="sm" type="none"/>
            <a:tailEnd len="sm" w="sm" type="none"/>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14" name="Shape 814"/>
        <p:cNvGrpSpPr/>
        <p:nvPr/>
      </p:nvGrpSpPr>
      <p:grpSpPr>
        <a:xfrm>
          <a:off x="0" y="0"/>
          <a:ext cx="0" cy="0"/>
          <a:chOff x="0" y="0"/>
          <a:chExt cx="0" cy="0"/>
        </a:xfrm>
      </p:grpSpPr>
      <p:sp>
        <p:nvSpPr>
          <p:cNvPr id="815" name="Google Shape;815;p96"/>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Introduction to Stewardship</a:t>
            </a:r>
            <a:endParaRPr b="1">
              <a:latin typeface="Montserrat"/>
              <a:ea typeface="Montserrat"/>
              <a:cs typeface="Montserrat"/>
              <a:sym typeface="Montserrat"/>
            </a:endParaRPr>
          </a:p>
        </p:txBody>
      </p:sp>
      <p:sp>
        <p:nvSpPr>
          <p:cNvPr id="816" name="Google Shape;816;p96"/>
          <p:cNvSpPr txBox="1"/>
          <p:nvPr>
            <p:ph idx="4294967295" type="title"/>
          </p:nvPr>
        </p:nvSpPr>
        <p:spPr>
          <a:xfrm>
            <a:off x="452375" y="788175"/>
            <a:ext cx="6263100" cy="97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1800">
                <a:latin typeface="Montserrat"/>
                <a:ea typeface="Montserrat"/>
                <a:cs typeface="Montserrat"/>
                <a:sym typeface="Montserrat"/>
              </a:rPr>
              <a:t>Question: </a:t>
            </a:r>
            <a:endParaRPr b="1" sz="1800">
              <a:latin typeface="Montserrat"/>
              <a:ea typeface="Montserrat"/>
              <a:cs typeface="Montserrat"/>
              <a:sym typeface="Montserrat"/>
            </a:endParaRPr>
          </a:p>
          <a:p>
            <a:pPr indent="0" lvl="0" marL="0" rtl="0" algn="l">
              <a:spcBef>
                <a:spcPts val="0"/>
              </a:spcBef>
              <a:spcAft>
                <a:spcPts val="0"/>
              </a:spcAft>
              <a:buSzPts val="990"/>
              <a:buNone/>
            </a:pPr>
            <a:r>
              <a:rPr lang="en" sz="1800">
                <a:latin typeface="Montserrat"/>
                <a:ea typeface="Montserrat"/>
                <a:cs typeface="Montserrat"/>
                <a:sym typeface="Montserrat"/>
              </a:rPr>
              <a:t>What is stewardship?</a:t>
            </a:r>
            <a:endParaRPr sz="1800">
              <a:latin typeface="Montserrat"/>
              <a:ea typeface="Montserrat"/>
              <a:cs typeface="Montserrat"/>
              <a:sym typeface="Montserrat"/>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20" name="Shape 820"/>
        <p:cNvGrpSpPr/>
        <p:nvPr/>
      </p:nvGrpSpPr>
      <p:grpSpPr>
        <a:xfrm>
          <a:off x="0" y="0"/>
          <a:ext cx="0" cy="0"/>
          <a:chOff x="0" y="0"/>
          <a:chExt cx="0" cy="0"/>
        </a:xfrm>
      </p:grpSpPr>
      <p:sp>
        <p:nvSpPr>
          <p:cNvPr id="821" name="Google Shape;821;p97"/>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Introduction to Stewardship</a:t>
            </a:r>
            <a:endParaRPr b="1">
              <a:latin typeface="Montserrat"/>
              <a:ea typeface="Montserrat"/>
              <a:cs typeface="Montserrat"/>
              <a:sym typeface="Montserrat"/>
            </a:endParaRPr>
          </a:p>
        </p:txBody>
      </p:sp>
      <p:sp>
        <p:nvSpPr>
          <p:cNvPr id="822" name="Google Shape;822;p97"/>
          <p:cNvSpPr txBox="1"/>
          <p:nvPr>
            <p:ph idx="4294967295" type="title"/>
          </p:nvPr>
        </p:nvSpPr>
        <p:spPr>
          <a:xfrm>
            <a:off x="452375" y="788175"/>
            <a:ext cx="6263100" cy="97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1800">
                <a:latin typeface="Montserrat"/>
                <a:ea typeface="Montserrat"/>
                <a:cs typeface="Montserrat"/>
                <a:sym typeface="Montserrat"/>
              </a:rPr>
              <a:t>Question: </a:t>
            </a:r>
            <a:endParaRPr b="1" sz="1800">
              <a:latin typeface="Montserrat"/>
              <a:ea typeface="Montserrat"/>
              <a:cs typeface="Montserrat"/>
              <a:sym typeface="Montserrat"/>
            </a:endParaRPr>
          </a:p>
          <a:p>
            <a:pPr indent="0" lvl="0" marL="0" rtl="0" algn="l">
              <a:spcBef>
                <a:spcPts val="0"/>
              </a:spcBef>
              <a:spcAft>
                <a:spcPts val="0"/>
              </a:spcAft>
              <a:buSzPts val="990"/>
              <a:buNone/>
            </a:pPr>
            <a:r>
              <a:rPr lang="en" sz="1800">
                <a:latin typeface="Montserrat"/>
                <a:ea typeface="Montserrat"/>
                <a:cs typeface="Montserrat"/>
                <a:sym typeface="Montserrat"/>
              </a:rPr>
              <a:t>What is stewardship?</a:t>
            </a:r>
            <a:endParaRPr sz="1800">
              <a:latin typeface="Montserrat"/>
              <a:ea typeface="Montserrat"/>
              <a:cs typeface="Montserrat"/>
              <a:sym typeface="Montserrat"/>
            </a:endParaRPr>
          </a:p>
        </p:txBody>
      </p:sp>
      <p:sp>
        <p:nvSpPr>
          <p:cNvPr id="823" name="Google Shape;823;p97"/>
          <p:cNvSpPr/>
          <p:nvPr/>
        </p:nvSpPr>
        <p:spPr>
          <a:xfrm flipH="1">
            <a:off x="3298900" y="1021275"/>
            <a:ext cx="3464400" cy="2494500"/>
          </a:xfrm>
          <a:prstGeom prst="wedgeRoundRectCallout">
            <a:avLst>
              <a:gd fmla="val -39155" name="adj1"/>
              <a:gd fmla="val 67860" name="adj2"/>
              <a:gd fmla="val 0" name="adj3"/>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4" name="Google Shape;824;p97"/>
          <p:cNvSpPr txBox="1"/>
          <p:nvPr/>
        </p:nvSpPr>
        <p:spPr>
          <a:xfrm flipH="1">
            <a:off x="3441325" y="1176075"/>
            <a:ext cx="3231000" cy="20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latin typeface="Montserrat"/>
                <a:ea typeface="Montserrat"/>
                <a:cs typeface="Montserrat"/>
                <a:sym typeface="Montserrat"/>
              </a:rPr>
              <a:t>Stewardship means learning about and taking care of our environment. This might include cleaning up trash or planting native plants.</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What other examples of stewardship can you think of?</a:t>
            </a:r>
            <a:endParaRPr sz="1600">
              <a:solidFill>
                <a:schemeClr val="dk1"/>
              </a:solidFill>
              <a:latin typeface="Montserrat"/>
              <a:ea typeface="Montserrat"/>
              <a:cs typeface="Montserrat"/>
              <a:sym typeface="Montserrat"/>
            </a:endParaRPr>
          </a:p>
        </p:txBody>
      </p:sp>
      <p:pic>
        <p:nvPicPr>
          <p:cNvPr id="825" name="Google Shape;825;p97"/>
          <p:cNvPicPr preferRelativeResize="0"/>
          <p:nvPr/>
        </p:nvPicPr>
        <p:blipFill>
          <a:blip r:embed="rId4">
            <a:alphaModFix/>
          </a:blip>
          <a:stretch>
            <a:fillRect/>
          </a:stretch>
        </p:blipFill>
        <p:spPr>
          <a:xfrm>
            <a:off x="6715475" y="2952450"/>
            <a:ext cx="2265325" cy="226532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98"/>
          <p:cNvSpPr txBox="1"/>
          <p:nvPr/>
        </p:nvSpPr>
        <p:spPr>
          <a:xfrm>
            <a:off x="1520225" y="820075"/>
            <a:ext cx="5766900" cy="1092900"/>
          </a:xfrm>
          <a:prstGeom prst="rect">
            <a:avLst/>
          </a:prstGeom>
          <a:noFill/>
          <a:ln>
            <a:noFill/>
          </a:ln>
        </p:spPr>
        <p:txBody>
          <a:bodyPr anchorCtr="0" anchor="t" bIns="91425" lIns="91425" spcFirstLastPara="1" rIns="91425" wrap="square" tIns="91425">
            <a:spAutoFit/>
          </a:bodyPr>
          <a:lstStyle/>
          <a:p>
            <a:pPr indent="0" lvl="0" marL="12700" marR="76200" rtl="0" algn="ctr">
              <a:lnSpc>
                <a:spcPct val="100000"/>
              </a:lnSpc>
              <a:spcBef>
                <a:spcPts val="100"/>
              </a:spcBef>
              <a:spcAft>
                <a:spcPts val="0"/>
              </a:spcAft>
              <a:buNone/>
            </a:pPr>
            <a:r>
              <a:rPr b="1" lang="en" sz="5900">
                <a:solidFill>
                  <a:schemeClr val="lt1"/>
                </a:solidFill>
                <a:latin typeface="Montserrat"/>
                <a:ea typeface="Montserrat"/>
                <a:cs typeface="Montserrat"/>
                <a:sym typeface="Montserrat"/>
              </a:rPr>
              <a:t>Reflection</a:t>
            </a:r>
            <a:endParaRPr b="1" sz="5900">
              <a:solidFill>
                <a:schemeClr val="lt1"/>
              </a:solidFill>
              <a:latin typeface="Montserrat"/>
              <a:ea typeface="Montserrat"/>
              <a:cs typeface="Montserrat"/>
              <a:sym typeface="Montserrat"/>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p99"/>
          <p:cNvSpPr txBox="1"/>
          <p:nvPr>
            <p:ph idx="4294967295" type="title"/>
          </p:nvPr>
        </p:nvSpPr>
        <p:spPr>
          <a:xfrm>
            <a:off x="311700" y="2154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Reflection</a:t>
            </a:r>
            <a:endParaRPr b="1">
              <a:latin typeface="Montserrat"/>
              <a:ea typeface="Montserrat"/>
              <a:cs typeface="Montserrat"/>
              <a:sym typeface="Montserrat"/>
            </a:endParaRPr>
          </a:p>
        </p:txBody>
      </p:sp>
      <p:sp>
        <p:nvSpPr>
          <p:cNvPr id="836" name="Google Shape;836;p99"/>
          <p:cNvSpPr txBox="1"/>
          <p:nvPr>
            <p:ph idx="4294967295" type="title"/>
          </p:nvPr>
        </p:nvSpPr>
        <p:spPr>
          <a:xfrm>
            <a:off x="390475" y="788175"/>
            <a:ext cx="7692900" cy="30246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 sz="1400">
                <a:latin typeface="Open Sans Light"/>
                <a:ea typeface="Open Sans Light"/>
                <a:cs typeface="Open Sans Light"/>
                <a:sym typeface="Open Sans Light"/>
              </a:rPr>
              <a:t>Discuss each question with a partner or a small group first. Then, share out big ideas with the whole class.</a:t>
            </a:r>
            <a:endParaRPr sz="1400">
              <a:latin typeface="Open Sans Light"/>
              <a:ea typeface="Open Sans Light"/>
              <a:cs typeface="Open Sans Light"/>
              <a:sym typeface="Open Sans Light"/>
            </a:endParaRPr>
          </a:p>
          <a:p>
            <a:pPr indent="0" lvl="0" marL="0" rtl="0" algn="l">
              <a:lnSpc>
                <a:spcPct val="107916"/>
              </a:lnSpc>
              <a:spcBef>
                <a:spcPts val="0"/>
              </a:spcBef>
              <a:spcAft>
                <a:spcPts val="0"/>
              </a:spcAft>
              <a:buNone/>
            </a:pPr>
            <a:r>
              <a:t/>
            </a:r>
            <a:endParaRPr sz="1400">
              <a:latin typeface="Open Sans Light"/>
              <a:ea typeface="Open Sans Light"/>
              <a:cs typeface="Open Sans Light"/>
              <a:sym typeface="Open Sans Light"/>
            </a:endParaRPr>
          </a:p>
          <a:p>
            <a:pPr indent="-336550" lvl="1" marL="914400" rtl="0" algn="l">
              <a:lnSpc>
                <a:spcPct val="107916"/>
              </a:lnSpc>
              <a:spcBef>
                <a:spcPts val="0"/>
              </a:spcBef>
              <a:spcAft>
                <a:spcPts val="0"/>
              </a:spcAft>
              <a:buSzPts val="1700"/>
              <a:buFont typeface="Open Sans"/>
              <a:buChar char="○"/>
            </a:pPr>
            <a:r>
              <a:rPr b="1" lang="en" sz="1700">
                <a:highlight>
                  <a:schemeClr val="lt1"/>
                </a:highlight>
                <a:latin typeface="Open Sans"/>
                <a:ea typeface="Open Sans"/>
                <a:cs typeface="Open Sans"/>
                <a:sym typeface="Open Sans"/>
              </a:rPr>
              <a:t>What parts of Rockaway are most important to you/what do you value the most about your community?</a:t>
            </a:r>
            <a:endParaRPr b="1" sz="1700">
              <a:highlight>
                <a:schemeClr val="lt1"/>
              </a:highlight>
              <a:latin typeface="Open Sans"/>
              <a:ea typeface="Open Sans"/>
              <a:cs typeface="Open Sans"/>
              <a:sym typeface="Open Sans"/>
            </a:endParaRPr>
          </a:p>
          <a:p>
            <a:pPr indent="0" lvl="0" marL="457200" rtl="0" algn="l">
              <a:lnSpc>
                <a:spcPct val="107916"/>
              </a:lnSpc>
              <a:spcBef>
                <a:spcPts val="0"/>
              </a:spcBef>
              <a:spcAft>
                <a:spcPts val="0"/>
              </a:spcAft>
              <a:buNone/>
            </a:pPr>
            <a:r>
              <a:t/>
            </a:r>
            <a:endParaRPr b="1" sz="1700">
              <a:latin typeface="Open Sans"/>
              <a:ea typeface="Open Sans"/>
              <a:cs typeface="Open Sans"/>
              <a:sym typeface="Open Sans"/>
            </a:endParaRPr>
          </a:p>
          <a:p>
            <a:pPr indent="-336550" lvl="1" marL="914400" rtl="0" algn="l">
              <a:lnSpc>
                <a:spcPct val="107916"/>
              </a:lnSpc>
              <a:spcBef>
                <a:spcPts val="0"/>
              </a:spcBef>
              <a:spcAft>
                <a:spcPts val="0"/>
              </a:spcAft>
              <a:buSzPts val="1700"/>
              <a:buFont typeface="Open Sans"/>
              <a:buChar char="○"/>
            </a:pPr>
            <a:r>
              <a:rPr b="1" lang="en" sz="1700">
                <a:highlight>
                  <a:schemeClr val="lt1"/>
                </a:highlight>
                <a:latin typeface="Open Sans"/>
                <a:ea typeface="Open Sans"/>
                <a:cs typeface="Open Sans"/>
                <a:sym typeface="Open Sans"/>
              </a:rPr>
              <a:t>Did you learn anything new today about Rockaway’s ecosystem? If so, what?</a:t>
            </a:r>
            <a:endParaRPr b="1" sz="1700">
              <a:highlight>
                <a:schemeClr val="lt1"/>
              </a:highlight>
              <a:latin typeface="Open Sans"/>
              <a:ea typeface="Open Sans"/>
              <a:cs typeface="Open Sans"/>
              <a:sym typeface="Open Sans"/>
            </a:endParaRPr>
          </a:p>
          <a:p>
            <a:pPr indent="0" lvl="0" marL="457200" rtl="0" algn="l">
              <a:lnSpc>
                <a:spcPct val="107916"/>
              </a:lnSpc>
              <a:spcBef>
                <a:spcPts val="0"/>
              </a:spcBef>
              <a:spcAft>
                <a:spcPts val="0"/>
              </a:spcAft>
              <a:buNone/>
            </a:pPr>
            <a:r>
              <a:t/>
            </a:r>
            <a:endParaRPr b="1" sz="1700">
              <a:latin typeface="Open Sans"/>
              <a:ea typeface="Open Sans"/>
              <a:cs typeface="Open Sans"/>
              <a:sym typeface="Open Sans"/>
            </a:endParaRPr>
          </a:p>
          <a:p>
            <a:pPr indent="-336550" lvl="1" marL="914400" rtl="0" algn="l">
              <a:lnSpc>
                <a:spcPct val="107916"/>
              </a:lnSpc>
              <a:spcBef>
                <a:spcPts val="0"/>
              </a:spcBef>
              <a:spcAft>
                <a:spcPts val="0"/>
              </a:spcAft>
              <a:buSzPts val="1700"/>
              <a:buFont typeface="Open Sans"/>
              <a:buChar char="○"/>
            </a:pPr>
            <a:r>
              <a:rPr b="1" lang="en" sz="1700">
                <a:highlight>
                  <a:schemeClr val="lt1"/>
                </a:highlight>
                <a:latin typeface="Open Sans"/>
                <a:ea typeface="Open Sans"/>
                <a:cs typeface="Open Sans"/>
                <a:sym typeface="Open Sans"/>
              </a:rPr>
              <a:t>How would you want to be involved in stewardship (caring for the environment) in Rockaway?</a:t>
            </a:r>
            <a:endParaRPr b="1" sz="2400">
              <a:solidFill>
                <a:srgbClr val="000000"/>
              </a:solidFill>
              <a:highlight>
                <a:schemeClr val="lt1"/>
              </a:highlight>
              <a:latin typeface="Montserrat"/>
              <a:ea typeface="Montserrat"/>
              <a:cs typeface="Montserrat"/>
              <a:sym typeface="Montserrat"/>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pic>
        <p:nvPicPr>
          <p:cNvPr id="841" name="Google Shape;841;p100"/>
          <p:cNvPicPr preferRelativeResize="0"/>
          <p:nvPr/>
        </p:nvPicPr>
        <p:blipFill rotWithShape="1">
          <a:blip r:embed="rId3">
            <a:alphaModFix/>
          </a:blip>
          <a:srcRect b="0" l="8200" r="7517" t="27901"/>
          <a:stretch/>
        </p:blipFill>
        <p:spPr>
          <a:xfrm>
            <a:off x="1746762" y="298250"/>
            <a:ext cx="5650487" cy="3222275"/>
          </a:xfrm>
          <a:prstGeom prst="rect">
            <a:avLst/>
          </a:prstGeom>
          <a:noFill/>
          <a:ln>
            <a:noFill/>
          </a:ln>
        </p:spPr>
      </p:pic>
      <p:sp>
        <p:nvSpPr>
          <p:cNvPr id="842" name="Google Shape;842;p100"/>
          <p:cNvSpPr txBox="1"/>
          <p:nvPr>
            <p:ph idx="4294967295" type="title"/>
          </p:nvPr>
        </p:nvSpPr>
        <p:spPr>
          <a:xfrm>
            <a:off x="1503000" y="3591825"/>
            <a:ext cx="60927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latin typeface="Montserrat"/>
                <a:ea typeface="Montserrat"/>
                <a:cs typeface="Montserrat"/>
                <a:sym typeface="Montserrat"/>
              </a:rPr>
              <a:t>Visit the Arverne East Welcome Center to get involved in local stewardship!</a:t>
            </a:r>
            <a:endParaRPr b="1">
              <a:latin typeface="Montserrat"/>
              <a:ea typeface="Montserrat"/>
              <a:cs typeface="Montserrat"/>
              <a:sym typeface="Montserrat"/>
            </a:endParaRPr>
          </a:p>
        </p:txBody>
      </p:sp>
      <p:sp>
        <p:nvSpPr>
          <p:cNvPr id="843" name="Google Shape;843;p100"/>
          <p:cNvSpPr txBox="1"/>
          <p:nvPr>
            <p:ph idx="4294967295" type="title"/>
          </p:nvPr>
        </p:nvSpPr>
        <p:spPr>
          <a:xfrm>
            <a:off x="1503000" y="343525"/>
            <a:ext cx="60927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1400">
                <a:solidFill>
                  <a:srgbClr val="FFFFFF"/>
                </a:solidFill>
                <a:highlight>
                  <a:schemeClr val="dk1"/>
                </a:highlight>
                <a:latin typeface="Montserrat"/>
                <a:ea typeface="Montserrat"/>
                <a:cs typeface="Montserrat"/>
                <a:sym typeface="Montserrat"/>
              </a:rPr>
              <a:t>190 Beach 44th St, Queens, NY 11691</a:t>
            </a:r>
            <a:endParaRPr b="1">
              <a:solidFill>
                <a:srgbClr val="FFFFFF"/>
              </a:solidFill>
              <a:highlight>
                <a:schemeClr val="dk1"/>
              </a:highlight>
              <a:latin typeface="Montserrat"/>
              <a:ea typeface="Montserrat"/>
              <a:cs typeface="Montserrat"/>
              <a:sym typeface="Montserrat"/>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101"/>
          <p:cNvSpPr txBox="1"/>
          <p:nvPr>
            <p:ph idx="4294967295" type="subTitle"/>
          </p:nvPr>
        </p:nvSpPr>
        <p:spPr>
          <a:xfrm>
            <a:off x="815525" y="1823925"/>
            <a:ext cx="4196400" cy="3491400"/>
          </a:xfrm>
          <a:prstGeom prst="rect">
            <a:avLst/>
          </a:prstGeom>
        </p:spPr>
        <p:txBody>
          <a:bodyPr anchorCtr="0" anchor="t" bIns="91425" lIns="91425" spcFirstLastPara="1" rIns="91425" wrap="square" tIns="91425">
            <a:normAutofit fontScale="70000" lnSpcReduction="10000"/>
          </a:bodyPr>
          <a:lstStyle/>
          <a:p>
            <a:pPr indent="0" lvl="0" marL="0" rtl="0" algn="l">
              <a:spcBef>
                <a:spcPts val="0"/>
              </a:spcBef>
              <a:spcAft>
                <a:spcPts val="0"/>
              </a:spcAft>
              <a:buNone/>
            </a:pPr>
            <a:r>
              <a:rPr lang="en" sz="2500">
                <a:solidFill>
                  <a:schemeClr val="lt1"/>
                </a:solidFill>
                <a:latin typeface="Montserrat"/>
                <a:ea typeface="Montserrat"/>
                <a:cs typeface="Montserrat"/>
                <a:sym typeface="Montserrat"/>
              </a:rPr>
              <a:t>Can you spot all of these?</a:t>
            </a:r>
            <a:endParaRPr sz="2500">
              <a:solidFill>
                <a:schemeClr val="lt1"/>
              </a:solidFill>
              <a:latin typeface="Montserrat"/>
              <a:ea typeface="Montserrat"/>
              <a:cs typeface="Montserrat"/>
              <a:sym typeface="Montserrat"/>
            </a:endParaRPr>
          </a:p>
          <a:p>
            <a:pPr indent="-339725" lvl="0" marL="457200" rtl="0" algn="l">
              <a:spcBef>
                <a:spcPts val="1200"/>
              </a:spcBef>
              <a:spcAft>
                <a:spcPts val="0"/>
              </a:spcAft>
              <a:buClr>
                <a:schemeClr val="lt1"/>
              </a:buClr>
              <a:buSzPct val="100000"/>
              <a:buFont typeface="Montserrat"/>
              <a:buChar char="❏"/>
            </a:pPr>
            <a:r>
              <a:rPr lang="en" sz="2500">
                <a:solidFill>
                  <a:schemeClr val="lt1"/>
                </a:solidFill>
                <a:latin typeface="Montserrat"/>
                <a:ea typeface="Montserrat"/>
                <a:cs typeface="Montserrat"/>
                <a:sym typeface="Montserrat"/>
              </a:rPr>
              <a:t>Subway line</a:t>
            </a:r>
            <a:endParaRPr sz="2500">
              <a:solidFill>
                <a:schemeClr val="lt1"/>
              </a:solidFill>
              <a:latin typeface="Montserrat"/>
              <a:ea typeface="Montserrat"/>
              <a:cs typeface="Montserrat"/>
              <a:sym typeface="Montserrat"/>
            </a:endParaRPr>
          </a:p>
          <a:p>
            <a:pPr indent="-339725" lvl="0" marL="457200" rtl="0" algn="l">
              <a:spcBef>
                <a:spcPts val="0"/>
              </a:spcBef>
              <a:spcAft>
                <a:spcPts val="0"/>
              </a:spcAft>
              <a:buClr>
                <a:schemeClr val="lt1"/>
              </a:buClr>
              <a:buSzPct val="100000"/>
              <a:buFont typeface="Montserrat"/>
              <a:buChar char="❏"/>
            </a:pPr>
            <a:r>
              <a:rPr lang="en" sz="2500">
                <a:solidFill>
                  <a:schemeClr val="lt1"/>
                </a:solidFill>
                <a:latin typeface="Montserrat"/>
                <a:ea typeface="Montserrat"/>
                <a:cs typeface="Montserrat"/>
                <a:sym typeface="Montserrat"/>
              </a:rPr>
              <a:t>Beachgrass</a:t>
            </a:r>
            <a:endParaRPr sz="2500">
              <a:solidFill>
                <a:schemeClr val="lt1"/>
              </a:solidFill>
              <a:latin typeface="Montserrat"/>
              <a:ea typeface="Montserrat"/>
              <a:cs typeface="Montserrat"/>
              <a:sym typeface="Montserrat"/>
            </a:endParaRPr>
          </a:p>
          <a:p>
            <a:pPr indent="-339725" lvl="0" marL="457200" rtl="0" algn="l">
              <a:spcBef>
                <a:spcPts val="0"/>
              </a:spcBef>
              <a:spcAft>
                <a:spcPts val="0"/>
              </a:spcAft>
              <a:buClr>
                <a:schemeClr val="lt1"/>
              </a:buClr>
              <a:buSzPct val="100000"/>
              <a:buFont typeface="Montserrat"/>
              <a:buChar char="❏"/>
            </a:pPr>
            <a:r>
              <a:rPr lang="en" sz="2500">
                <a:solidFill>
                  <a:schemeClr val="lt1"/>
                </a:solidFill>
                <a:latin typeface="Montserrat"/>
                <a:ea typeface="Montserrat"/>
                <a:cs typeface="Montserrat"/>
                <a:sym typeface="Montserrat"/>
              </a:rPr>
              <a:t>Group of students on a field trip</a:t>
            </a:r>
            <a:endParaRPr sz="2500">
              <a:solidFill>
                <a:schemeClr val="lt1"/>
              </a:solidFill>
              <a:latin typeface="Montserrat"/>
              <a:ea typeface="Montserrat"/>
              <a:cs typeface="Montserrat"/>
              <a:sym typeface="Montserrat"/>
            </a:endParaRPr>
          </a:p>
          <a:p>
            <a:pPr indent="-339725" lvl="0" marL="457200" rtl="0" algn="l">
              <a:spcBef>
                <a:spcPts val="0"/>
              </a:spcBef>
              <a:spcAft>
                <a:spcPts val="0"/>
              </a:spcAft>
              <a:buClr>
                <a:schemeClr val="lt1"/>
              </a:buClr>
              <a:buSzPct val="100000"/>
              <a:buFont typeface="Montserrat"/>
              <a:buChar char="❏"/>
            </a:pPr>
            <a:r>
              <a:rPr lang="en" sz="2500">
                <a:solidFill>
                  <a:schemeClr val="lt1"/>
                </a:solidFill>
                <a:latin typeface="Montserrat"/>
                <a:ea typeface="Montserrat"/>
                <a:cs typeface="Montserrat"/>
                <a:sym typeface="Montserrat"/>
              </a:rPr>
              <a:t>Sand </a:t>
            </a:r>
            <a:endParaRPr sz="2500">
              <a:solidFill>
                <a:schemeClr val="lt1"/>
              </a:solidFill>
              <a:latin typeface="Montserrat"/>
              <a:ea typeface="Montserrat"/>
              <a:cs typeface="Montserrat"/>
              <a:sym typeface="Montserrat"/>
            </a:endParaRPr>
          </a:p>
          <a:p>
            <a:pPr indent="-339725" lvl="0" marL="457200" rtl="0" algn="l">
              <a:spcBef>
                <a:spcPts val="0"/>
              </a:spcBef>
              <a:spcAft>
                <a:spcPts val="0"/>
              </a:spcAft>
              <a:buClr>
                <a:schemeClr val="lt1"/>
              </a:buClr>
              <a:buSzPct val="100000"/>
              <a:buFont typeface="Montserrat"/>
              <a:buChar char="❏"/>
            </a:pPr>
            <a:r>
              <a:rPr lang="en" sz="2500">
                <a:solidFill>
                  <a:schemeClr val="lt1"/>
                </a:solidFill>
                <a:latin typeface="Montserrat"/>
                <a:ea typeface="Montserrat"/>
                <a:cs typeface="Montserrat"/>
                <a:sym typeface="Montserrat"/>
              </a:rPr>
              <a:t>Arverne East Welcome Center</a:t>
            </a:r>
            <a:endParaRPr sz="2500">
              <a:solidFill>
                <a:schemeClr val="lt1"/>
              </a:solidFill>
              <a:latin typeface="Montserrat"/>
              <a:ea typeface="Montserrat"/>
              <a:cs typeface="Montserrat"/>
              <a:sym typeface="Montserrat"/>
            </a:endParaRPr>
          </a:p>
          <a:p>
            <a:pPr indent="-339725" lvl="0" marL="457200" rtl="0" algn="l">
              <a:spcBef>
                <a:spcPts val="0"/>
              </a:spcBef>
              <a:spcAft>
                <a:spcPts val="0"/>
              </a:spcAft>
              <a:buClr>
                <a:schemeClr val="lt1"/>
              </a:buClr>
              <a:buSzPct val="100000"/>
              <a:buFont typeface="Montserrat"/>
              <a:buChar char="❏"/>
            </a:pPr>
            <a:r>
              <a:rPr lang="en" sz="2500">
                <a:solidFill>
                  <a:schemeClr val="lt1"/>
                </a:solidFill>
                <a:latin typeface="Montserrat"/>
                <a:ea typeface="Montserrat"/>
                <a:cs typeface="Montserrat"/>
                <a:sym typeface="Montserrat"/>
              </a:rPr>
              <a:t>Bicycle</a:t>
            </a:r>
            <a:endParaRPr sz="2500">
              <a:solidFill>
                <a:schemeClr val="lt1"/>
              </a:solidFill>
              <a:latin typeface="Montserrat"/>
              <a:ea typeface="Montserrat"/>
              <a:cs typeface="Montserrat"/>
              <a:sym typeface="Montserrat"/>
            </a:endParaRPr>
          </a:p>
          <a:p>
            <a:pPr indent="-339725" lvl="0" marL="457200" rtl="0" algn="l">
              <a:spcBef>
                <a:spcPts val="0"/>
              </a:spcBef>
              <a:spcAft>
                <a:spcPts val="0"/>
              </a:spcAft>
              <a:buClr>
                <a:schemeClr val="lt1"/>
              </a:buClr>
              <a:buSzPct val="100000"/>
              <a:buFont typeface="Montserrat"/>
              <a:buChar char="❏"/>
            </a:pPr>
            <a:r>
              <a:rPr lang="en" sz="2500">
                <a:solidFill>
                  <a:schemeClr val="lt1"/>
                </a:solidFill>
                <a:latin typeface="Montserrat"/>
                <a:ea typeface="Montserrat"/>
                <a:cs typeface="Montserrat"/>
                <a:sym typeface="Montserrat"/>
              </a:rPr>
              <a:t>Recycling bin</a:t>
            </a:r>
            <a:endParaRPr sz="2500">
              <a:solidFill>
                <a:schemeClr val="lt1"/>
              </a:solidFill>
              <a:latin typeface="Montserrat"/>
              <a:ea typeface="Montserrat"/>
              <a:cs typeface="Montserrat"/>
              <a:sym typeface="Montserrat"/>
            </a:endParaRPr>
          </a:p>
          <a:p>
            <a:pPr indent="-339725" lvl="0" marL="457200" rtl="0" algn="l">
              <a:spcBef>
                <a:spcPts val="0"/>
              </a:spcBef>
              <a:spcAft>
                <a:spcPts val="0"/>
              </a:spcAft>
              <a:buClr>
                <a:schemeClr val="lt1"/>
              </a:buClr>
              <a:buSzPct val="100000"/>
              <a:buFont typeface="Montserrat"/>
              <a:buChar char="❏"/>
            </a:pPr>
            <a:r>
              <a:rPr lang="en" sz="2500">
                <a:solidFill>
                  <a:schemeClr val="lt1"/>
                </a:solidFill>
                <a:latin typeface="Montserrat"/>
                <a:ea typeface="Montserrat"/>
                <a:cs typeface="Montserrat"/>
                <a:sym typeface="Montserrat"/>
              </a:rPr>
              <a:t>What else can you find?</a:t>
            </a:r>
            <a:endParaRPr sz="2500">
              <a:solidFill>
                <a:schemeClr val="lt1"/>
              </a:solidFill>
              <a:latin typeface="Montserrat"/>
              <a:ea typeface="Montserrat"/>
              <a:cs typeface="Montserrat"/>
              <a:sym typeface="Montserrat"/>
            </a:endParaRPr>
          </a:p>
          <a:p>
            <a:pPr indent="0" lvl="0" marL="0" rtl="0" algn="l">
              <a:spcBef>
                <a:spcPts val="1200"/>
              </a:spcBef>
              <a:spcAft>
                <a:spcPts val="1200"/>
              </a:spcAft>
              <a:buNone/>
            </a:pPr>
            <a:r>
              <a:t/>
            </a:r>
            <a:endParaRPr sz="2500">
              <a:solidFill>
                <a:schemeClr val="lt1"/>
              </a:solidFill>
              <a:latin typeface="Montserrat"/>
              <a:ea typeface="Montserrat"/>
              <a:cs typeface="Montserrat"/>
              <a:sym typeface="Montserrat"/>
            </a:endParaRPr>
          </a:p>
        </p:txBody>
      </p:sp>
      <p:sp>
        <p:nvSpPr>
          <p:cNvPr id="849" name="Google Shape;849;p101"/>
          <p:cNvSpPr txBox="1"/>
          <p:nvPr/>
        </p:nvSpPr>
        <p:spPr>
          <a:xfrm>
            <a:off x="911700" y="300225"/>
            <a:ext cx="7558800" cy="1523700"/>
          </a:xfrm>
          <a:prstGeom prst="rect">
            <a:avLst/>
          </a:prstGeom>
          <a:noFill/>
          <a:ln>
            <a:noFill/>
          </a:ln>
        </p:spPr>
        <p:txBody>
          <a:bodyPr anchorCtr="0" anchor="t" bIns="91425" lIns="91425" spcFirstLastPara="1" rIns="91425" wrap="square" tIns="91425">
            <a:spAutoFit/>
          </a:bodyPr>
          <a:lstStyle/>
          <a:p>
            <a:pPr indent="0" lvl="0" marL="12700" marR="76200" rtl="0" algn="ctr">
              <a:lnSpc>
                <a:spcPct val="100000"/>
              </a:lnSpc>
              <a:spcBef>
                <a:spcPts val="100"/>
              </a:spcBef>
              <a:spcAft>
                <a:spcPts val="0"/>
              </a:spcAft>
              <a:buNone/>
            </a:pPr>
            <a:r>
              <a:rPr b="1" lang="en" sz="2900">
                <a:solidFill>
                  <a:srgbClr val="FFFFFF"/>
                </a:solidFill>
                <a:latin typeface="Montserrat"/>
                <a:ea typeface="Montserrat"/>
                <a:cs typeface="Montserrat"/>
                <a:sym typeface="Montserrat"/>
              </a:rPr>
              <a:t>Scan this QR code or click on </a:t>
            </a:r>
            <a:r>
              <a:rPr b="1" lang="en" sz="2900" u="sng">
                <a:solidFill>
                  <a:schemeClr val="hlink"/>
                </a:solidFill>
                <a:latin typeface="Montserrat"/>
                <a:ea typeface="Montserrat"/>
                <a:cs typeface="Montserrat"/>
                <a:sym typeface="Montserrat"/>
                <a:hlinkClick r:id="rId3"/>
              </a:rPr>
              <a:t>this link</a:t>
            </a:r>
            <a:r>
              <a:rPr b="1" lang="en" sz="2900">
                <a:solidFill>
                  <a:srgbClr val="FFFFFF"/>
                </a:solidFill>
                <a:latin typeface="Montserrat"/>
                <a:ea typeface="Montserrat"/>
                <a:cs typeface="Montserrat"/>
                <a:sym typeface="Montserrat"/>
              </a:rPr>
              <a:t> to start a virtual reality scavenger hunt!</a:t>
            </a:r>
            <a:endParaRPr b="1" sz="2900">
              <a:solidFill>
                <a:srgbClr val="FFFFFF"/>
              </a:solidFill>
              <a:latin typeface="Montserrat"/>
              <a:ea typeface="Montserrat"/>
              <a:cs typeface="Montserrat"/>
              <a:sym typeface="Montserrat"/>
            </a:endParaRPr>
          </a:p>
        </p:txBody>
      </p:sp>
      <p:pic>
        <p:nvPicPr>
          <p:cNvPr id="850" name="Google Shape;850;p101"/>
          <p:cNvPicPr preferRelativeResize="0"/>
          <p:nvPr/>
        </p:nvPicPr>
        <p:blipFill>
          <a:blip r:embed="rId4">
            <a:alphaModFix/>
          </a:blip>
          <a:stretch>
            <a:fillRect/>
          </a:stretch>
        </p:blipFill>
        <p:spPr>
          <a:xfrm>
            <a:off x="5561413" y="2158288"/>
            <a:ext cx="1998075" cy="199807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p102"/>
          <p:cNvSpPr txBox="1"/>
          <p:nvPr>
            <p:ph idx="4294967295" type="subTitle"/>
          </p:nvPr>
        </p:nvSpPr>
        <p:spPr>
          <a:xfrm>
            <a:off x="815525" y="986600"/>
            <a:ext cx="3938700" cy="3538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lt1"/>
              </a:buClr>
              <a:buSzPts val="1400"/>
              <a:buFont typeface="Montserrat"/>
              <a:buChar char="●"/>
            </a:pPr>
            <a:r>
              <a:rPr b="1" lang="en" sz="1400">
                <a:solidFill>
                  <a:schemeClr val="lt1"/>
                </a:solidFill>
                <a:latin typeface="Montserrat"/>
                <a:ea typeface="Montserrat"/>
                <a:cs typeface="Montserrat"/>
                <a:sym typeface="Montserrat"/>
              </a:rPr>
              <a:t>Ecosystem: </a:t>
            </a:r>
            <a:r>
              <a:rPr lang="en" sz="1400">
                <a:solidFill>
                  <a:schemeClr val="lt1"/>
                </a:solidFill>
                <a:latin typeface="Montserrat"/>
                <a:ea typeface="Montserrat"/>
                <a:cs typeface="Montserrat"/>
                <a:sym typeface="Montserrat"/>
              </a:rPr>
              <a:t>a community of living things and their physical environment interacting with each other.</a:t>
            </a:r>
            <a:endParaRPr sz="1400">
              <a:solidFill>
                <a:schemeClr val="lt1"/>
              </a:solidFill>
              <a:latin typeface="Montserrat"/>
              <a:ea typeface="Montserrat"/>
              <a:cs typeface="Montserrat"/>
              <a:sym typeface="Montserrat"/>
            </a:endParaRPr>
          </a:p>
          <a:p>
            <a:pPr indent="-317500" lvl="0" marL="457200" rtl="0" algn="l">
              <a:spcBef>
                <a:spcPts val="0"/>
              </a:spcBef>
              <a:spcAft>
                <a:spcPts val="0"/>
              </a:spcAft>
              <a:buClr>
                <a:schemeClr val="lt1"/>
              </a:buClr>
              <a:buSzPts val="1400"/>
              <a:buFont typeface="Montserrat"/>
              <a:buChar char="●"/>
            </a:pPr>
            <a:r>
              <a:rPr b="1" lang="en" sz="1400">
                <a:solidFill>
                  <a:schemeClr val="lt1"/>
                </a:solidFill>
                <a:latin typeface="Montserrat"/>
                <a:ea typeface="Montserrat"/>
                <a:cs typeface="Montserrat"/>
                <a:sym typeface="Montserrat"/>
              </a:rPr>
              <a:t>Climate change: </a:t>
            </a:r>
            <a:r>
              <a:rPr lang="en" sz="1400">
                <a:solidFill>
                  <a:schemeClr val="lt1"/>
                </a:solidFill>
                <a:latin typeface="Montserrat"/>
                <a:ea typeface="Montserrat"/>
                <a:cs typeface="Montserrat"/>
                <a:sym typeface="Montserrat"/>
              </a:rPr>
              <a:t>change in the average conditions in a place over time (temperatures, weather patterns, etc.). Long-term climate change is caused by human activity.</a:t>
            </a:r>
            <a:endParaRPr sz="1400">
              <a:solidFill>
                <a:schemeClr val="lt1"/>
              </a:solidFill>
              <a:latin typeface="Montserrat"/>
              <a:ea typeface="Montserrat"/>
              <a:cs typeface="Montserrat"/>
              <a:sym typeface="Montserrat"/>
            </a:endParaRPr>
          </a:p>
          <a:p>
            <a:pPr indent="-317500" lvl="0" marL="457200" rtl="0" algn="l">
              <a:spcBef>
                <a:spcPts val="0"/>
              </a:spcBef>
              <a:spcAft>
                <a:spcPts val="0"/>
              </a:spcAft>
              <a:buClr>
                <a:schemeClr val="lt1"/>
              </a:buClr>
              <a:buSzPts val="1400"/>
              <a:buFont typeface="Montserrat"/>
              <a:buChar char="●"/>
            </a:pPr>
            <a:r>
              <a:rPr b="1" lang="en" sz="1400">
                <a:solidFill>
                  <a:schemeClr val="lt1"/>
                </a:solidFill>
                <a:latin typeface="Montserrat"/>
                <a:ea typeface="Montserrat"/>
                <a:cs typeface="Montserrat"/>
                <a:sym typeface="Montserrat"/>
              </a:rPr>
              <a:t>Climate resilience: </a:t>
            </a:r>
            <a:r>
              <a:rPr lang="en" sz="1400">
                <a:solidFill>
                  <a:schemeClr val="lt1"/>
                </a:solidFill>
                <a:latin typeface="Montserrat"/>
                <a:ea typeface="Montserrat"/>
                <a:cs typeface="Montserrat"/>
                <a:sym typeface="Montserrat"/>
              </a:rPr>
              <a:t>The ability to prepare for, recover from, and adapt to the impacts of climate change.</a:t>
            </a:r>
            <a:endParaRPr sz="1400">
              <a:solidFill>
                <a:schemeClr val="lt1"/>
              </a:solidFill>
              <a:latin typeface="Montserrat"/>
              <a:ea typeface="Montserrat"/>
              <a:cs typeface="Montserrat"/>
              <a:sym typeface="Montserrat"/>
            </a:endParaRPr>
          </a:p>
          <a:p>
            <a:pPr indent="0" lvl="0" marL="457200" rtl="0" algn="l">
              <a:spcBef>
                <a:spcPts val="1200"/>
              </a:spcBef>
              <a:spcAft>
                <a:spcPts val="0"/>
              </a:spcAft>
              <a:buNone/>
            </a:pPr>
            <a:r>
              <a:t/>
            </a:r>
            <a:endParaRPr sz="1400">
              <a:solidFill>
                <a:schemeClr val="lt1"/>
              </a:solidFill>
              <a:latin typeface="Montserrat"/>
              <a:ea typeface="Montserrat"/>
              <a:cs typeface="Montserrat"/>
              <a:sym typeface="Montserrat"/>
            </a:endParaRPr>
          </a:p>
          <a:p>
            <a:pPr indent="0" lvl="0" marL="457200" rtl="0" algn="l">
              <a:spcBef>
                <a:spcPts val="1200"/>
              </a:spcBef>
              <a:spcAft>
                <a:spcPts val="0"/>
              </a:spcAft>
              <a:buNone/>
            </a:pPr>
            <a:r>
              <a:t/>
            </a:r>
            <a:endParaRPr b="1" sz="1400">
              <a:solidFill>
                <a:schemeClr val="lt1"/>
              </a:solidFill>
              <a:latin typeface="Montserrat"/>
              <a:ea typeface="Montserrat"/>
              <a:cs typeface="Montserrat"/>
              <a:sym typeface="Montserrat"/>
            </a:endParaRPr>
          </a:p>
          <a:p>
            <a:pPr indent="0" lvl="0" marL="457200" rtl="0" algn="l">
              <a:spcBef>
                <a:spcPts val="1200"/>
              </a:spcBef>
              <a:spcAft>
                <a:spcPts val="0"/>
              </a:spcAft>
              <a:buNone/>
            </a:pPr>
            <a:r>
              <a:t/>
            </a:r>
            <a:endParaRPr b="1" sz="1400">
              <a:solidFill>
                <a:schemeClr val="lt1"/>
              </a:solidFill>
              <a:latin typeface="Montserrat"/>
              <a:ea typeface="Montserrat"/>
              <a:cs typeface="Montserrat"/>
              <a:sym typeface="Montserrat"/>
            </a:endParaRPr>
          </a:p>
          <a:p>
            <a:pPr indent="0" lvl="0" marL="0" rtl="0" algn="l">
              <a:spcBef>
                <a:spcPts val="1200"/>
              </a:spcBef>
              <a:spcAft>
                <a:spcPts val="1200"/>
              </a:spcAft>
              <a:buNone/>
            </a:pPr>
            <a:r>
              <a:t/>
            </a:r>
            <a:endParaRPr sz="1400">
              <a:solidFill>
                <a:schemeClr val="lt1"/>
              </a:solidFill>
              <a:latin typeface="Montserrat"/>
              <a:ea typeface="Montserrat"/>
              <a:cs typeface="Montserrat"/>
              <a:sym typeface="Montserrat"/>
            </a:endParaRPr>
          </a:p>
        </p:txBody>
      </p:sp>
      <p:sp>
        <p:nvSpPr>
          <p:cNvPr id="856" name="Google Shape;856;p102"/>
          <p:cNvSpPr txBox="1"/>
          <p:nvPr/>
        </p:nvSpPr>
        <p:spPr>
          <a:xfrm>
            <a:off x="911700" y="300225"/>
            <a:ext cx="7558800" cy="631200"/>
          </a:xfrm>
          <a:prstGeom prst="rect">
            <a:avLst/>
          </a:prstGeom>
          <a:noFill/>
          <a:ln>
            <a:noFill/>
          </a:ln>
        </p:spPr>
        <p:txBody>
          <a:bodyPr anchorCtr="0" anchor="t" bIns="91425" lIns="91425" spcFirstLastPara="1" rIns="91425" wrap="square" tIns="91425">
            <a:spAutoFit/>
          </a:bodyPr>
          <a:lstStyle/>
          <a:p>
            <a:pPr indent="0" lvl="0" marL="12700" marR="76200" rtl="0" algn="ctr">
              <a:lnSpc>
                <a:spcPct val="100000"/>
              </a:lnSpc>
              <a:spcBef>
                <a:spcPts val="100"/>
              </a:spcBef>
              <a:spcAft>
                <a:spcPts val="0"/>
              </a:spcAft>
              <a:buNone/>
            </a:pPr>
            <a:r>
              <a:rPr b="1" lang="en" sz="2900">
                <a:solidFill>
                  <a:srgbClr val="FFFFFF"/>
                </a:solidFill>
                <a:latin typeface="Montserrat"/>
                <a:ea typeface="Montserrat"/>
                <a:cs typeface="Montserrat"/>
                <a:sym typeface="Montserrat"/>
              </a:rPr>
              <a:t>Key Terms</a:t>
            </a:r>
            <a:endParaRPr b="1" sz="2900">
              <a:solidFill>
                <a:srgbClr val="FFFFFF"/>
              </a:solidFill>
              <a:latin typeface="Montserrat"/>
              <a:ea typeface="Montserrat"/>
              <a:cs typeface="Montserrat"/>
              <a:sym typeface="Montserrat"/>
            </a:endParaRPr>
          </a:p>
        </p:txBody>
      </p:sp>
      <p:sp>
        <p:nvSpPr>
          <p:cNvPr id="857" name="Google Shape;857;p102"/>
          <p:cNvSpPr txBox="1"/>
          <p:nvPr>
            <p:ph idx="4294967295" type="subTitle"/>
          </p:nvPr>
        </p:nvSpPr>
        <p:spPr>
          <a:xfrm>
            <a:off x="4914350" y="986600"/>
            <a:ext cx="3938700" cy="35388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chemeClr val="lt1"/>
              </a:buClr>
              <a:buSzPts val="1400"/>
              <a:buFont typeface="Montserrat"/>
              <a:buChar char="●"/>
            </a:pPr>
            <a:r>
              <a:rPr b="1" lang="en" sz="1400">
                <a:solidFill>
                  <a:schemeClr val="lt1"/>
                </a:solidFill>
                <a:latin typeface="Montserrat"/>
                <a:ea typeface="Montserrat"/>
                <a:cs typeface="Montserrat"/>
                <a:sym typeface="Montserrat"/>
              </a:rPr>
              <a:t>Dune: </a:t>
            </a:r>
            <a:r>
              <a:rPr lang="en" sz="1400">
                <a:solidFill>
                  <a:schemeClr val="lt1"/>
                </a:solidFill>
                <a:latin typeface="Montserrat"/>
                <a:ea typeface="Montserrat"/>
                <a:cs typeface="Montserrat"/>
                <a:sym typeface="Montserrat"/>
              </a:rPr>
              <a:t>there are multiple kinds of dunes. In Rockaway, we have beach dunes - mounds of sand formed by wind that protect coastal communities from storms.</a:t>
            </a:r>
            <a:endParaRPr sz="1400">
              <a:solidFill>
                <a:schemeClr val="lt1"/>
              </a:solidFill>
              <a:latin typeface="Montserrat"/>
              <a:ea typeface="Montserrat"/>
              <a:cs typeface="Montserrat"/>
              <a:sym typeface="Montserrat"/>
            </a:endParaRPr>
          </a:p>
          <a:p>
            <a:pPr indent="-317500" lvl="0" marL="457200" rtl="0" algn="l">
              <a:spcBef>
                <a:spcPts val="0"/>
              </a:spcBef>
              <a:spcAft>
                <a:spcPts val="0"/>
              </a:spcAft>
              <a:buClr>
                <a:schemeClr val="lt1"/>
              </a:buClr>
              <a:buSzPts val="1400"/>
              <a:buFont typeface="Montserrat"/>
              <a:buChar char="●"/>
            </a:pPr>
            <a:r>
              <a:rPr b="1" lang="en" sz="1400">
                <a:solidFill>
                  <a:schemeClr val="lt1"/>
                </a:solidFill>
                <a:latin typeface="Montserrat"/>
                <a:ea typeface="Montserrat"/>
                <a:cs typeface="Montserrat"/>
                <a:sym typeface="Montserrat"/>
              </a:rPr>
              <a:t>Native plant: </a:t>
            </a:r>
            <a:r>
              <a:rPr lang="en" sz="1400">
                <a:solidFill>
                  <a:schemeClr val="lt1"/>
                </a:solidFill>
                <a:latin typeface="Montserrat"/>
                <a:ea typeface="Montserrat"/>
                <a:cs typeface="Montserrat"/>
                <a:sym typeface="Montserrat"/>
              </a:rPr>
              <a:t>plants that have evolved in / occur naturally in a particular region or ecosystem.</a:t>
            </a:r>
            <a:endParaRPr sz="1400">
              <a:solidFill>
                <a:schemeClr val="lt1"/>
              </a:solidFill>
              <a:latin typeface="Montserrat"/>
              <a:ea typeface="Montserrat"/>
              <a:cs typeface="Montserrat"/>
              <a:sym typeface="Montserrat"/>
            </a:endParaRPr>
          </a:p>
          <a:p>
            <a:pPr indent="-317500" lvl="0" marL="457200" rtl="0" algn="l">
              <a:spcBef>
                <a:spcPts val="0"/>
              </a:spcBef>
              <a:spcAft>
                <a:spcPts val="0"/>
              </a:spcAft>
              <a:buClr>
                <a:schemeClr val="lt1"/>
              </a:buClr>
              <a:buSzPts val="1400"/>
              <a:buFont typeface="Montserrat"/>
              <a:buChar char="●"/>
            </a:pPr>
            <a:r>
              <a:rPr b="1" lang="en" sz="1400">
                <a:solidFill>
                  <a:schemeClr val="lt1"/>
                </a:solidFill>
                <a:latin typeface="Montserrat"/>
                <a:ea typeface="Montserrat"/>
                <a:cs typeface="Montserrat"/>
                <a:sym typeface="Montserrat"/>
              </a:rPr>
              <a:t>Stewardship: </a:t>
            </a:r>
            <a:r>
              <a:rPr lang="en" sz="1400">
                <a:solidFill>
                  <a:schemeClr val="lt1"/>
                </a:solidFill>
                <a:latin typeface="Montserrat"/>
                <a:ea typeface="Montserrat"/>
                <a:cs typeface="Montserrat"/>
                <a:sym typeface="Montserrat"/>
              </a:rPr>
              <a:t>careful, responsible management of the environment.</a:t>
            </a:r>
            <a:endParaRPr sz="1400">
              <a:solidFill>
                <a:schemeClr val="lt1"/>
              </a:solidFill>
              <a:latin typeface="Montserrat"/>
              <a:ea typeface="Montserrat"/>
              <a:cs typeface="Montserrat"/>
              <a:sym typeface="Montserrat"/>
            </a:endParaRPr>
          </a:p>
          <a:p>
            <a:pPr indent="0" lvl="0" marL="457200" rtl="0" algn="l">
              <a:spcBef>
                <a:spcPts val="1200"/>
              </a:spcBef>
              <a:spcAft>
                <a:spcPts val="0"/>
              </a:spcAft>
              <a:buNone/>
            </a:pPr>
            <a:r>
              <a:t/>
            </a:r>
            <a:endParaRPr b="1" sz="1300">
              <a:solidFill>
                <a:schemeClr val="lt1"/>
              </a:solidFill>
              <a:latin typeface="Montserrat"/>
              <a:ea typeface="Montserrat"/>
              <a:cs typeface="Montserrat"/>
              <a:sym typeface="Montserrat"/>
            </a:endParaRPr>
          </a:p>
          <a:p>
            <a:pPr indent="0" lvl="0" marL="0" rtl="0" algn="l">
              <a:spcBef>
                <a:spcPts val="1200"/>
              </a:spcBef>
              <a:spcAft>
                <a:spcPts val="1200"/>
              </a:spcAft>
              <a:buNone/>
            </a:pPr>
            <a:r>
              <a:t/>
            </a:r>
            <a:endParaRPr sz="1300">
              <a:solidFill>
                <a:schemeClr val="lt1"/>
              </a:solidFill>
              <a:latin typeface="Montserrat"/>
              <a:ea typeface="Montserrat"/>
              <a:cs typeface="Montserrat"/>
              <a:sym typeface="Montserrat"/>
            </a:endParaRPr>
          </a:p>
        </p:txBody>
      </p:sp>
      <p:sp>
        <p:nvSpPr>
          <p:cNvPr id="858" name="Google Shape;858;p102"/>
          <p:cNvSpPr/>
          <p:nvPr/>
        </p:nvSpPr>
        <p:spPr>
          <a:xfrm>
            <a:off x="3117125" y="350275"/>
            <a:ext cx="443100" cy="464700"/>
          </a:xfrm>
          <a:prstGeom prst="star5">
            <a:avLst>
              <a:gd fmla="val 19098" name="adj"/>
              <a:gd fmla="val 105146" name="hf"/>
              <a:gd fmla="val 110557" name="vf"/>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59" name="Google Shape;859;p102"/>
          <p:cNvSpPr/>
          <p:nvPr/>
        </p:nvSpPr>
        <p:spPr>
          <a:xfrm>
            <a:off x="5750350" y="383475"/>
            <a:ext cx="443100" cy="464700"/>
          </a:xfrm>
          <a:prstGeom prst="star5">
            <a:avLst>
              <a:gd fmla="val 19098" name="adj"/>
              <a:gd fmla="val 105146" name="hf"/>
              <a:gd fmla="val 110557" name="vf"/>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103"/>
          <p:cNvSpPr txBox="1"/>
          <p:nvPr/>
        </p:nvSpPr>
        <p:spPr>
          <a:xfrm>
            <a:off x="299350" y="321350"/>
            <a:ext cx="8797200" cy="1723800"/>
          </a:xfrm>
          <a:prstGeom prst="rect">
            <a:avLst/>
          </a:prstGeom>
          <a:noFill/>
          <a:ln>
            <a:noFill/>
          </a:ln>
        </p:spPr>
        <p:txBody>
          <a:bodyPr anchorCtr="0" anchor="t" bIns="91425" lIns="91425" spcFirstLastPara="1" rIns="91425" wrap="square" tIns="91425">
            <a:spAutoFit/>
          </a:bodyPr>
          <a:lstStyle/>
          <a:p>
            <a:pPr indent="0" lvl="0" marL="12700" marR="76200" rtl="0" algn="ctr">
              <a:lnSpc>
                <a:spcPct val="100000"/>
              </a:lnSpc>
              <a:spcBef>
                <a:spcPts val="100"/>
              </a:spcBef>
              <a:spcAft>
                <a:spcPts val="0"/>
              </a:spcAft>
              <a:buNone/>
            </a:pPr>
            <a:r>
              <a:rPr b="1" lang="en" sz="5000">
                <a:solidFill>
                  <a:srgbClr val="FFFFFF"/>
                </a:solidFill>
                <a:latin typeface="Montserrat"/>
                <a:ea typeface="Montserrat"/>
                <a:cs typeface="Montserrat"/>
                <a:sym typeface="Montserrat"/>
              </a:rPr>
              <a:t>Thank you for participating!</a:t>
            </a:r>
            <a:endParaRPr b="1" sz="5000">
              <a:solidFill>
                <a:srgbClr val="FFFFFF"/>
              </a:solidFill>
              <a:latin typeface="Montserrat"/>
              <a:ea typeface="Montserrat"/>
              <a:cs typeface="Montserrat"/>
              <a:sym typeface="Montserrat"/>
            </a:endParaRPr>
          </a:p>
        </p:txBody>
      </p:sp>
      <p:sp>
        <p:nvSpPr>
          <p:cNvPr id="865" name="Google Shape;865;p103"/>
          <p:cNvSpPr txBox="1"/>
          <p:nvPr>
            <p:ph idx="4294967295" type="title"/>
          </p:nvPr>
        </p:nvSpPr>
        <p:spPr>
          <a:xfrm>
            <a:off x="1723425" y="4136500"/>
            <a:ext cx="60927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1400">
                <a:solidFill>
                  <a:srgbClr val="FFFFFF"/>
                </a:solidFill>
                <a:latin typeface="Montserrat"/>
                <a:ea typeface="Montserrat"/>
                <a:cs typeface="Montserrat"/>
                <a:sym typeface="Montserrat"/>
              </a:rPr>
              <a:t>Made possible by the National Fish and Wildlife Foundation</a:t>
            </a:r>
            <a:endParaRPr b="1">
              <a:solidFill>
                <a:srgbClr val="FFFFFF"/>
              </a:solidFill>
              <a:latin typeface="Montserrat"/>
              <a:ea typeface="Montserrat"/>
              <a:cs typeface="Montserrat"/>
              <a:sym typeface="Montserrat"/>
            </a:endParaRPr>
          </a:p>
        </p:txBody>
      </p:sp>
      <p:pic>
        <p:nvPicPr>
          <p:cNvPr id="866" name="Google Shape;866;p103"/>
          <p:cNvPicPr preferRelativeResize="0"/>
          <p:nvPr/>
        </p:nvPicPr>
        <p:blipFill>
          <a:blip r:embed="rId3">
            <a:alphaModFix/>
          </a:blip>
          <a:stretch>
            <a:fillRect/>
          </a:stretch>
        </p:blipFill>
        <p:spPr>
          <a:xfrm>
            <a:off x="3622825" y="2102001"/>
            <a:ext cx="1898348" cy="190580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4"/>
          <p:cNvSpPr txBox="1"/>
          <p:nvPr/>
        </p:nvSpPr>
        <p:spPr>
          <a:xfrm>
            <a:off x="1538800" y="987175"/>
            <a:ext cx="5766900" cy="2001000"/>
          </a:xfrm>
          <a:prstGeom prst="rect">
            <a:avLst/>
          </a:prstGeom>
          <a:noFill/>
          <a:ln>
            <a:noFill/>
          </a:ln>
        </p:spPr>
        <p:txBody>
          <a:bodyPr anchorCtr="0" anchor="t" bIns="91425" lIns="91425" spcFirstLastPara="1" rIns="91425" wrap="square" tIns="91425">
            <a:spAutoFit/>
          </a:bodyPr>
          <a:lstStyle/>
          <a:p>
            <a:pPr indent="0" lvl="0" marL="12700" marR="76200" rtl="0" algn="ctr">
              <a:lnSpc>
                <a:spcPct val="100000"/>
              </a:lnSpc>
              <a:spcBef>
                <a:spcPts val="100"/>
              </a:spcBef>
              <a:spcAft>
                <a:spcPts val="0"/>
              </a:spcAft>
              <a:buNone/>
            </a:pPr>
            <a:r>
              <a:rPr b="1" lang="en" sz="5900">
                <a:solidFill>
                  <a:schemeClr val="lt1"/>
                </a:solidFill>
                <a:latin typeface="Montserrat"/>
                <a:ea typeface="Montserrat"/>
                <a:cs typeface="Montserrat"/>
                <a:sym typeface="Montserrat"/>
              </a:rPr>
              <a:t>Mapping Rockaway</a:t>
            </a:r>
            <a:endParaRPr b="1" sz="5900">
              <a:solidFill>
                <a:schemeClr val="lt1"/>
              </a:solidFill>
              <a:latin typeface="Montserrat"/>
              <a:ea typeface="Montserrat"/>
              <a:cs typeface="Montserrat"/>
              <a:sym typeface="Montserrat"/>
            </a:endParaRPr>
          </a:p>
        </p:txBody>
      </p:sp>
      <p:sp>
        <p:nvSpPr>
          <p:cNvPr id="133" name="Google Shape;133;p24"/>
          <p:cNvSpPr txBox="1"/>
          <p:nvPr>
            <p:ph idx="4294967295" type="title"/>
          </p:nvPr>
        </p:nvSpPr>
        <p:spPr>
          <a:xfrm>
            <a:off x="845675" y="3199450"/>
            <a:ext cx="7486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1520">
                <a:solidFill>
                  <a:srgbClr val="FFE599"/>
                </a:solidFill>
                <a:latin typeface="Open Sans SemiBold"/>
                <a:ea typeface="Open Sans SemiBold"/>
                <a:cs typeface="Open Sans SemiBold"/>
                <a:sym typeface="Open Sans SemiBold"/>
              </a:rPr>
              <a:t>Create your own map of Rockaway, and locate five key features.</a:t>
            </a:r>
            <a:endParaRPr sz="1320">
              <a:solidFill>
                <a:srgbClr val="F1C232"/>
              </a:solidFill>
              <a:latin typeface="Open Sans SemiBold"/>
              <a:ea typeface="Open Sans SemiBold"/>
              <a:cs typeface="Open Sans SemiBold"/>
              <a:sym typeface="Open Sans SemiBo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