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56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54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5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50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6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7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54.xml"/>
  <Override ContentType="application/vnd.openxmlformats-officedocument.presentationml.slide+xml" PartName="/ppt/slides/slide36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6.xml"/>
  <Override ContentType="application/vnd.openxmlformats-officedocument.presentationml.slide+xml" PartName="/ppt/slides/slide53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9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6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8.xml"/>
  <Override ContentType="application/vnd.openxmlformats-officedocument.presentationml.slide+xml" PartName="/ppt/slides/slide55.xml"/>
  <Override ContentType="application/vnd.openxmlformats-officedocument.presentationml.slide+xml" PartName="/ppt/slides/slide29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62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  <p:sldId id="302" r:id="rId52"/>
    <p:sldId id="303" r:id="rId53"/>
    <p:sldId id="304" r:id="rId54"/>
    <p:sldId id="305" r:id="rId55"/>
    <p:sldId id="306" r:id="rId56"/>
    <p:sldId id="307" r:id="rId57"/>
    <p:sldId id="308" r:id="rId58"/>
    <p:sldId id="309" r:id="rId59"/>
    <p:sldId id="310" r:id="rId60"/>
    <p:sldId id="311" r:id="rId61"/>
  </p:sldIdLst>
  <p:sldSz cy="5143500" cx="9144000"/>
  <p:notesSz cx="6858000" cy="9144000"/>
  <p:embeddedFontLst>
    <p:embeddedFont>
      <p:font typeface="Montserrat"/>
      <p:regular r:id="rId62"/>
      <p:bold r:id="rId63"/>
      <p:italic r:id="rId64"/>
      <p:boldItalic r:id="rId65"/>
    </p:embeddedFont>
    <p:embeddedFont>
      <p:font typeface="Press Start 2P"/>
      <p:regular r:id="rId66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42" Type="http://schemas.openxmlformats.org/officeDocument/2006/relationships/slide" Target="slides/slide37.xml"/><Relationship Id="rId41" Type="http://schemas.openxmlformats.org/officeDocument/2006/relationships/slide" Target="slides/slide36.xml"/><Relationship Id="rId44" Type="http://schemas.openxmlformats.org/officeDocument/2006/relationships/slide" Target="slides/slide39.xml"/><Relationship Id="rId43" Type="http://schemas.openxmlformats.org/officeDocument/2006/relationships/slide" Target="slides/slide38.xml"/><Relationship Id="rId46" Type="http://schemas.openxmlformats.org/officeDocument/2006/relationships/slide" Target="slides/slide41.xml"/><Relationship Id="rId45" Type="http://schemas.openxmlformats.org/officeDocument/2006/relationships/slide" Target="slides/slide40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48" Type="http://schemas.openxmlformats.org/officeDocument/2006/relationships/slide" Target="slides/slide43.xml"/><Relationship Id="rId47" Type="http://schemas.openxmlformats.org/officeDocument/2006/relationships/slide" Target="slides/slide42.xml"/><Relationship Id="rId49" Type="http://schemas.openxmlformats.org/officeDocument/2006/relationships/slide" Target="slides/slide44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3" Type="http://schemas.openxmlformats.org/officeDocument/2006/relationships/slide" Target="slides/slide28.xml"/><Relationship Id="rId32" Type="http://schemas.openxmlformats.org/officeDocument/2006/relationships/slide" Target="slides/slide27.xml"/><Relationship Id="rId35" Type="http://schemas.openxmlformats.org/officeDocument/2006/relationships/slide" Target="slides/slide30.xml"/><Relationship Id="rId34" Type="http://schemas.openxmlformats.org/officeDocument/2006/relationships/slide" Target="slides/slide29.xml"/><Relationship Id="rId37" Type="http://schemas.openxmlformats.org/officeDocument/2006/relationships/slide" Target="slides/slide32.xml"/><Relationship Id="rId36" Type="http://schemas.openxmlformats.org/officeDocument/2006/relationships/slide" Target="slides/slide31.xml"/><Relationship Id="rId39" Type="http://schemas.openxmlformats.org/officeDocument/2006/relationships/slide" Target="slides/slide34.xml"/><Relationship Id="rId38" Type="http://schemas.openxmlformats.org/officeDocument/2006/relationships/slide" Target="slides/slide33.xml"/><Relationship Id="rId62" Type="http://schemas.openxmlformats.org/officeDocument/2006/relationships/font" Target="fonts/Montserrat-regular.fntdata"/><Relationship Id="rId61" Type="http://schemas.openxmlformats.org/officeDocument/2006/relationships/slide" Target="slides/slide56.xml"/><Relationship Id="rId20" Type="http://schemas.openxmlformats.org/officeDocument/2006/relationships/slide" Target="slides/slide15.xml"/><Relationship Id="rId64" Type="http://schemas.openxmlformats.org/officeDocument/2006/relationships/font" Target="fonts/Montserrat-italic.fntdata"/><Relationship Id="rId63" Type="http://schemas.openxmlformats.org/officeDocument/2006/relationships/font" Target="fonts/Montserrat-bold.fntdata"/><Relationship Id="rId22" Type="http://schemas.openxmlformats.org/officeDocument/2006/relationships/slide" Target="slides/slide17.xml"/><Relationship Id="rId66" Type="http://schemas.openxmlformats.org/officeDocument/2006/relationships/font" Target="fonts/PressStart2P-regular.fntdata"/><Relationship Id="rId21" Type="http://schemas.openxmlformats.org/officeDocument/2006/relationships/slide" Target="slides/slide16.xml"/><Relationship Id="rId65" Type="http://schemas.openxmlformats.org/officeDocument/2006/relationships/font" Target="fonts/Montserrat-boldItalic.fntdata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60" Type="http://schemas.openxmlformats.org/officeDocument/2006/relationships/slide" Target="slides/slide55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9" Type="http://schemas.openxmlformats.org/officeDocument/2006/relationships/slide" Target="slides/slide24.xml"/><Relationship Id="rId51" Type="http://schemas.openxmlformats.org/officeDocument/2006/relationships/slide" Target="slides/slide46.xml"/><Relationship Id="rId50" Type="http://schemas.openxmlformats.org/officeDocument/2006/relationships/slide" Target="slides/slide45.xml"/><Relationship Id="rId53" Type="http://schemas.openxmlformats.org/officeDocument/2006/relationships/slide" Target="slides/slide48.xml"/><Relationship Id="rId52" Type="http://schemas.openxmlformats.org/officeDocument/2006/relationships/slide" Target="slides/slide47.xml"/><Relationship Id="rId11" Type="http://schemas.openxmlformats.org/officeDocument/2006/relationships/slide" Target="slides/slide6.xml"/><Relationship Id="rId55" Type="http://schemas.openxmlformats.org/officeDocument/2006/relationships/slide" Target="slides/slide50.xml"/><Relationship Id="rId10" Type="http://schemas.openxmlformats.org/officeDocument/2006/relationships/slide" Target="slides/slide5.xml"/><Relationship Id="rId54" Type="http://schemas.openxmlformats.org/officeDocument/2006/relationships/slide" Target="slides/slide49.xml"/><Relationship Id="rId13" Type="http://schemas.openxmlformats.org/officeDocument/2006/relationships/slide" Target="slides/slide8.xml"/><Relationship Id="rId57" Type="http://schemas.openxmlformats.org/officeDocument/2006/relationships/slide" Target="slides/slide52.xml"/><Relationship Id="rId12" Type="http://schemas.openxmlformats.org/officeDocument/2006/relationships/slide" Target="slides/slide7.xml"/><Relationship Id="rId56" Type="http://schemas.openxmlformats.org/officeDocument/2006/relationships/slide" Target="slides/slide51.xml"/><Relationship Id="rId15" Type="http://schemas.openxmlformats.org/officeDocument/2006/relationships/slide" Target="slides/slide10.xml"/><Relationship Id="rId59" Type="http://schemas.openxmlformats.org/officeDocument/2006/relationships/slide" Target="slides/slide54.xml"/><Relationship Id="rId14" Type="http://schemas.openxmlformats.org/officeDocument/2006/relationships/slide" Target="slides/slide9.xml"/><Relationship Id="rId58" Type="http://schemas.openxmlformats.org/officeDocument/2006/relationships/slide" Target="slides/slide53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pngtree.com/freepng/ammophila-brevilugatta-grass-bush-on-transparent-background_8490982.html" TargetMode="Externa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" name="Google Shape;63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2e7ebed2487_0_1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" name="Google Shape;118;g2e7ebed2487_0_1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2e7ebed2487_0_1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Google Shape;126;g2e7ebed2487_0_1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2e7ebed2487_0_10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" name="Google Shape;135;g2e7ebed2487_0_10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2e7ebed2487_0_15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Google Shape;145;g2e7ebed2487_0_1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2cfb078bb68_0_1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" name="Google Shape;156;g2cfb078bb68_0_1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2e7ebed2487_0_4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" name="Google Shape;161;g2e7ebed2487_0_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2e7ebed2487_0_3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" name="Google Shape;167;g2e7ebed2487_0_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g2e7ebed2487_0_4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" name="Google Shape;173;g2e7ebed2487_0_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2cfb078bb68_0_6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" name="Google Shape;179;g2cfb078bb68_0_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2d128982c6a_0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" name="Google Shape;188;g2d128982c6a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2cfb078bb68_0_5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" name="Google Shape;69;g2cfb078bb68_0_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2e7ebed2487_0_27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" name="Google Shape;194;g2e7ebed2487_0_2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g2e7ebed2487_0_24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" name="Google Shape;201;g2e7ebed2487_0_2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g2e7ebed2487_0_27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" name="Google Shape;208;g2e7ebed2487_0_2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2e7ebed2487_0_26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2e7ebed2487_0_2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g2e7ebed2487_0_29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6" name="Google Shape;226;g2e7ebed2487_0_29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g2e7ebed2487_0_2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7" name="Google Shape;237;g2e7ebed2487_0_2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g2e7ebed2487_0_2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9" name="Google Shape;249;g2e7ebed2487_0_2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g2d128982c6a_0_9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2" name="Google Shape;262;g2d128982c6a_0_9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g2d128982c6a_0_10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8" name="Google Shape;278;g2d128982c6a_0_10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g2d128982c6a_0_1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4" name="Google Shape;294;g2d128982c6a_0_1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2e7ebed2487_0_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" name="Google Shape;74;g2e7ebed2487_0_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4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g2d128982c6a_0_1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6" name="Google Shape;306;g2d128982c6a_0_1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6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g2cfb078bb68_0_14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8" name="Google Shape;318;g2cfb078bb68_0_1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2"/>
              </a:rPr>
              <a:t>Grass Bush White Transparent, Ammophila Brevilugatta Grass Bush On Transparent Background, Grass, Bush, Plant Png PNG Image For Free Download (pngtree.com)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Adobe stock</a:t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2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g2cfb078bb68_0_15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4" name="Google Shape;334;g2cfb078bb68_0_1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8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g2cfb078bb68_0_1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0" name="Google Shape;350;g2cfb078bb68_0_1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0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g2cfc7329f49_0_9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2" name="Google Shape;362;g2cfc7329f49_0_9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2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g2cfc7329f49_0_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4" name="Google Shape;374;g2cfc7329f49_0_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8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g2cfc7329f49_0_4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0" name="Google Shape;390;g2cfc7329f49_0_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4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g2cfc7329f49_0_2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6" name="Google Shape;406;g2cfc7329f49_0_2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6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g2cfc7329f49_0_10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8" name="Google Shape;418;g2cfc7329f49_0_10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8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g2cfc7329f49_0_2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0" name="Google Shape;430;g2cfc7329f49_0_2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Adobe stock</a:t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2e7ebed2487_0_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" name="Google Shape;80;g2e7ebed2487_0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4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g2cfc7329f49_0_24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6" name="Google Shape;446;g2cfc7329f49_0_2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0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g2cfc7329f49_0_25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2" name="Google Shape;462;g2cfc7329f49_0_2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2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Google Shape;473;g2cfc7329f49_0_26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4" name="Google Shape;474;g2cfc7329f49_0_2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4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Google Shape;485;g2cfc7329f49_0_28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6" name="Google Shape;486;g2cfc7329f49_0_28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0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g2cfc7329f49_0_29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2" name="Google Shape;502;g2cfc7329f49_0_29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6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Google Shape;517;g2cfc7329f49_0_3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8" name="Google Shape;518;g2cfc7329f49_0_3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8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g2cfc7329f49_0_3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0" name="Google Shape;530;g2cfc7329f49_0_3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0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Google Shape;541;g2cfc7329f49_0_3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2" name="Google Shape;542;g2cfc7329f49_0_3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8" name="Shape 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" name="Google Shape;559;g2cfc7329f49_0_35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0" name="Google Shape;560;g2cfc7329f49_0_3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6" name="Shape 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" name="Google Shape;577;g2cfc7329f49_0_36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8" name="Google Shape;578;g2cfc7329f49_0_3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2e7ebed2487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" name="Google Shape;86;g2e7ebed2487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8" name="Shape 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9" name="Google Shape;589;g2cfc7329f49_0_37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0" name="Google Shape;590;g2cfc7329f49_0_3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0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Google Shape;601;g2cfc7329f49_0_39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2" name="Google Shape;602;g2cfc7329f49_0_3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6" name="Shape 6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" name="Google Shape;617;g2cfc7329f49_0_40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8" name="Google Shape;618;g2cfc7329f49_0_40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2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Google Shape;633;g2cfc7329f49_0_4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4" name="Google Shape;634;g2cfc7329f49_0_4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4" name="Shape 6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" name="Google Shape;645;g2cfc7329f49_0_4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6" name="Google Shape;646;g2cfc7329f49_0_4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6" name="Shape 6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7" name="Google Shape;657;g2cfc7329f49_0_1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8" name="Google Shape;658;g2cfc7329f49_0_1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4" name="Shape 6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" name="Google Shape;665;g2e903d12843_0_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6" name="Google Shape;666;g2e903d12843_0_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2e7ebed2487_0_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Google Shape;92;g2e7ebed2487_0_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2cfb078bb68_0_6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2cfb078bb68_0_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2e7ebed2487_0_9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" name="Google Shape;105;g2e7ebed2487_0_9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2e7ebed2487_0_1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Google Shape;111;g2e7ebed2487_0_1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1.png"/><Relationship Id="rId3" Type="http://schemas.openxmlformats.org/officeDocument/2006/relationships/image" Target="../media/image2.png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rtl="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50" name="Google Shape;50;p1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Google Shape;51;p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16325" y="4728700"/>
            <a:ext cx="604825" cy="262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1">
  <p:cSld name="BLANK_1"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3"/>
          <p:cNvSpPr/>
          <p:nvPr/>
        </p:nvSpPr>
        <p:spPr>
          <a:xfrm>
            <a:off x="-47625" y="-31750"/>
            <a:ext cx="9302700" cy="5334000"/>
          </a:xfrm>
          <a:prstGeom prst="rect">
            <a:avLst/>
          </a:prstGeom>
          <a:solidFill>
            <a:srgbClr val="F4CCCC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54" name="Google Shape;54;p1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416325" y="4728700"/>
            <a:ext cx="604825" cy="262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1 1">
  <p:cSld name="BLANK_1_1"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4"/>
          <p:cNvSpPr/>
          <p:nvPr/>
        </p:nvSpPr>
        <p:spPr>
          <a:xfrm>
            <a:off x="-47625" y="-31750"/>
            <a:ext cx="9302700" cy="5334000"/>
          </a:xfrm>
          <a:prstGeom prst="rect">
            <a:avLst/>
          </a:prstGeom>
          <a:solidFill>
            <a:srgbClr val="D9EAD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57" name="Google Shape;57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416325" y="4728700"/>
            <a:ext cx="604825" cy="262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1 1 1">
  <p:cSld name="BLANK_1_1_1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5"/>
          <p:cNvSpPr/>
          <p:nvPr/>
        </p:nvSpPr>
        <p:spPr>
          <a:xfrm>
            <a:off x="-47625" y="-31750"/>
            <a:ext cx="9302700" cy="5334000"/>
          </a:xfrm>
          <a:prstGeom prst="rect">
            <a:avLst/>
          </a:prstGeom>
          <a:solidFill>
            <a:srgbClr val="FFF2CC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60" name="Google Shape;60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416325" y="4728700"/>
            <a:ext cx="604825" cy="262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5" Type="http://schemas.openxmlformats.org/officeDocument/2006/relationships/theme" Target="../theme/theme1.xml"/><Relationship Id="rId14" Type="http://schemas.openxmlformats.org/officeDocument/2006/relationships/slideLayout" Target="../slideLayouts/slideLayout1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 algn="r">
              <a:buNone/>
              <a:defRPr sz="1000">
                <a:solidFill>
                  <a:schemeClr val="dk2"/>
                </a:solidFill>
              </a:defRPr>
            </a:lvl1pPr>
            <a:lvl2pPr lvl="1" rtl="0" algn="r">
              <a:buNone/>
              <a:defRPr sz="1000">
                <a:solidFill>
                  <a:schemeClr val="dk2"/>
                </a:solidFill>
              </a:defRPr>
            </a:lvl2pPr>
            <a:lvl3pPr lvl="2" rtl="0" algn="r">
              <a:buNone/>
              <a:defRPr sz="1000">
                <a:solidFill>
                  <a:schemeClr val="dk2"/>
                </a:solidFill>
              </a:defRPr>
            </a:lvl3pPr>
            <a:lvl4pPr lvl="3" rtl="0" algn="r">
              <a:buNone/>
              <a:defRPr sz="1000">
                <a:solidFill>
                  <a:schemeClr val="dk2"/>
                </a:solidFill>
              </a:defRPr>
            </a:lvl4pPr>
            <a:lvl5pPr lvl="4" rtl="0" algn="r">
              <a:buNone/>
              <a:defRPr sz="1000">
                <a:solidFill>
                  <a:schemeClr val="dk2"/>
                </a:solidFill>
              </a:defRPr>
            </a:lvl5pPr>
            <a:lvl6pPr lvl="5" rtl="0" algn="r">
              <a:buNone/>
              <a:defRPr sz="1000">
                <a:solidFill>
                  <a:schemeClr val="dk2"/>
                </a:solidFill>
              </a:defRPr>
            </a:lvl6pPr>
            <a:lvl7pPr lvl="6" rtl="0" algn="r">
              <a:buNone/>
              <a:defRPr sz="1000">
                <a:solidFill>
                  <a:schemeClr val="dk2"/>
                </a:solidFill>
              </a:defRPr>
            </a:lvl7pPr>
            <a:lvl8pPr lvl="7" rtl="0" algn="r">
              <a:buNone/>
              <a:defRPr sz="1000">
                <a:solidFill>
                  <a:schemeClr val="dk2"/>
                </a:solidFill>
              </a:defRPr>
            </a:lvl8pPr>
            <a:lvl9pPr lvl="8" rtl="0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9.jpg"/><Relationship Id="rId4" Type="http://schemas.openxmlformats.org/officeDocument/2006/relationships/image" Target="../media/image5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9.jpg"/><Relationship Id="rId4" Type="http://schemas.openxmlformats.org/officeDocument/2006/relationships/image" Target="../media/image5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9.jpg"/><Relationship Id="rId4" Type="http://schemas.openxmlformats.org/officeDocument/2006/relationships/image" Target="../media/image5.jpg"/><Relationship Id="rId5" Type="http://schemas.openxmlformats.org/officeDocument/2006/relationships/image" Target="../media/image15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9.jpg"/><Relationship Id="rId4" Type="http://schemas.openxmlformats.org/officeDocument/2006/relationships/image" Target="../media/image5.jpg"/><Relationship Id="rId5" Type="http://schemas.openxmlformats.org/officeDocument/2006/relationships/image" Target="../media/image15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3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3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3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3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3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3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9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4.png"/><Relationship Id="rId7" Type="http://schemas.openxmlformats.org/officeDocument/2006/relationships/image" Target="../media/image8.png"/><Relationship Id="rId8" Type="http://schemas.openxmlformats.org/officeDocument/2006/relationships/image" Target="../media/image18.jp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9.png"/><Relationship Id="rId4" Type="http://schemas.openxmlformats.org/officeDocument/2006/relationships/image" Target="../media/image6.png"/><Relationship Id="rId5" Type="http://schemas.openxmlformats.org/officeDocument/2006/relationships/image" Target="../media/image10.png"/><Relationship Id="rId6" Type="http://schemas.openxmlformats.org/officeDocument/2006/relationships/image" Target="../media/image11.png"/><Relationship Id="rId7" Type="http://schemas.openxmlformats.org/officeDocument/2006/relationships/image" Target="../media/image8.png"/><Relationship Id="rId8" Type="http://schemas.openxmlformats.org/officeDocument/2006/relationships/image" Target="../media/image18.jp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3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3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9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4.png"/><Relationship Id="rId7" Type="http://schemas.openxmlformats.org/officeDocument/2006/relationships/image" Target="../media/image13.png"/><Relationship Id="rId8" Type="http://schemas.openxmlformats.org/officeDocument/2006/relationships/image" Target="../media/image12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9.png"/><Relationship Id="rId4" Type="http://schemas.openxmlformats.org/officeDocument/2006/relationships/image" Target="../media/image6.png"/><Relationship Id="rId5" Type="http://schemas.openxmlformats.org/officeDocument/2006/relationships/image" Target="../media/image10.png"/><Relationship Id="rId6" Type="http://schemas.openxmlformats.org/officeDocument/2006/relationships/image" Target="../media/image11.png"/><Relationship Id="rId7" Type="http://schemas.openxmlformats.org/officeDocument/2006/relationships/image" Target="../media/image13.png"/><Relationship Id="rId8" Type="http://schemas.openxmlformats.org/officeDocument/2006/relationships/image" Target="../media/image12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3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3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9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4.png"/><Relationship Id="rId7" Type="http://schemas.openxmlformats.org/officeDocument/2006/relationships/image" Target="../media/image16.png"/><Relationship Id="rId8" Type="http://schemas.openxmlformats.org/officeDocument/2006/relationships/image" Target="../media/image20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9.png"/><Relationship Id="rId4" Type="http://schemas.openxmlformats.org/officeDocument/2006/relationships/image" Target="../media/image6.png"/><Relationship Id="rId5" Type="http://schemas.openxmlformats.org/officeDocument/2006/relationships/image" Target="../media/image10.png"/><Relationship Id="rId6" Type="http://schemas.openxmlformats.org/officeDocument/2006/relationships/image" Target="../media/image11.png"/><Relationship Id="rId7" Type="http://schemas.openxmlformats.org/officeDocument/2006/relationships/image" Target="../media/image16.png"/><Relationship Id="rId8" Type="http://schemas.openxmlformats.org/officeDocument/2006/relationships/image" Target="../media/image20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3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3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9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4.png"/><Relationship Id="rId7" Type="http://schemas.openxmlformats.org/officeDocument/2006/relationships/image" Target="../media/image14.png"/><Relationship Id="rId8" Type="http://schemas.openxmlformats.org/officeDocument/2006/relationships/image" Target="../media/image17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9.png"/><Relationship Id="rId4" Type="http://schemas.openxmlformats.org/officeDocument/2006/relationships/image" Target="../media/image6.png"/><Relationship Id="rId5" Type="http://schemas.openxmlformats.org/officeDocument/2006/relationships/image" Target="../media/image10.png"/><Relationship Id="rId6" Type="http://schemas.openxmlformats.org/officeDocument/2006/relationships/image" Target="../media/image11.png"/><Relationship Id="rId7" Type="http://schemas.openxmlformats.org/officeDocument/2006/relationships/image" Target="../media/image14.png"/><Relationship Id="rId8" Type="http://schemas.openxmlformats.org/officeDocument/2006/relationships/image" Target="../media/image17.pn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3.pn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3.pn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9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4.png"/><Relationship Id="rId7" Type="http://schemas.openxmlformats.org/officeDocument/2006/relationships/image" Target="../media/image20.png"/><Relationship Id="rId8" Type="http://schemas.openxmlformats.org/officeDocument/2006/relationships/image" Target="../media/image24.pn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9.png"/><Relationship Id="rId4" Type="http://schemas.openxmlformats.org/officeDocument/2006/relationships/image" Target="../media/image6.png"/><Relationship Id="rId5" Type="http://schemas.openxmlformats.org/officeDocument/2006/relationships/image" Target="../media/image10.png"/><Relationship Id="rId6" Type="http://schemas.openxmlformats.org/officeDocument/2006/relationships/image" Target="../media/image11.png"/><Relationship Id="rId7" Type="http://schemas.openxmlformats.org/officeDocument/2006/relationships/image" Target="../media/image20.png"/><Relationship Id="rId8" Type="http://schemas.openxmlformats.org/officeDocument/2006/relationships/image" Target="../media/image24.pn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3.pn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3.png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9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4.png"/><Relationship Id="rId7" Type="http://schemas.openxmlformats.org/officeDocument/2006/relationships/image" Target="../media/image17.png"/><Relationship Id="rId8" Type="http://schemas.openxmlformats.org/officeDocument/2006/relationships/image" Target="../media/image23.png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9.png"/><Relationship Id="rId4" Type="http://schemas.openxmlformats.org/officeDocument/2006/relationships/image" Target="../media/image6.png"/><Relationship Id="rId5" Type="http://schemas.openxmlformats.org/officeDocument/2006/relationships/image" Target="../media/image10.png"/><Relationship Id="rId6" Type="http://schemas.openxmlformats.org/officeDocument/2006/relationships/image" Target="../media/image11.png"/><Relationship Id="rId7" Type="http://schemas.openxmlformats.org/officeDocument/2006/relationships/image" Target="../media/image17.png"/><Relationship Id="rId8" Type="http://schemas.openxmlformats.org/officeDocument/2006/relationships/image" Target="../media/image23.png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3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.xml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3.png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9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4.png"/><Relationship Id="rId7" Type="http://schemas.openxmlformats.org/officeDocument/2006/relationships/image" Target="../media/image20.png"/><Relationship Id="rId8" Type="http://schemas.openxmlformats.org/officeDocument/2006/relationships/image" Target="../media/image25.jpg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9.png"/><Relationship Id="rId4" Type="http://schemas.openxmlformats.org/officeDocument/2006/relationships/image" Target="../media/image6.png"/><Relationship Id="rId5" Type="http://schemas.openxmlformats.org/officeDocument/2006/relationships/image" Target="../media/image10.png"/><Relationship Id="rId6" Type="http://schemas.openxmlformats.org/officeDocument/2006/relationships/image" Target="../media/image11.png"/><Relationship Id="rId7" Type="http://schemas.openxmlformats.org/officeDocument/2006/relationships/image" Target="../media/image20.png"/><Relationship Id="rId8" Type="http://schemas.openxmlformats.org/officeDocument/2006/relationships/image" Target="../media/image25.jpg"/></Relationships>
</file>

<file path=ppt/slides/_rels/slide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3.png"/></Relationships>
</file>

<file path=ppt/slides/_rels/slide5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3.png"/></Relationships>
</file>

<file path=ppt/slides/_rels/slide5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55.xml"/></Relationships>
</file>

<file path=ppt/slides/_rels/slide5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56.xml"/><Relationship Id="rId3" Type="http://schemas.openxmlformats.org/officeDocument/2006/relationships/image" Target="../media/image22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9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9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6"/>
          <p:cNvSpPr txBox="1"/>
          <p:nvPr/>
        </p:nvSpPr>
        <p:spPr>
          <a:xfrm>
            <a:off x="2342400" y="3212238"/>
            <a:ext cx="44592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 sz="25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What the Dunes Teach Us</a:t>
            </a:r>
            <a:endParaRPr sz="25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6" name="Google Shape;66;p16"/>
          <p:cNvSpPr txBox="1"/>
          <p:nvPr/>
        </p:nvSpPr>
        <p:spPr>
          <a:xfrm>
            <a:off x="166650" y="1310113"/>
            <a:ext cx="8810700" cy="169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12700" marR="76200" rtl="0" algn="ctr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None/>
            </a:pPr>
            <a:r>
              <a:rPr b="1" lang="en" sz="49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ROCKAWAY PLANTS AND THEIR ADAPTATIONS</a:t>
            </a:r>
            <a:endParaRPr b="1" sz="43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5"/>
          <p:cNvSpPr txBox="1"/>
          <p:nvPr/>
        </p:nvSpPr>
        <p:spPr>
          <a:xfrm>
            <a:off x="311700" y="215475"/>
            <a:ext cx="8520600" cy="1227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solidFill>
                  <a:schemeClr val="lt1"/>
                </a:solidFill>
                <a:highlight>
                  <a:schemeClr val="dk1"/>
                </a:highlight>
                <a:latin typeface="Montserrat"/>
                <a:ea typeface="Montserrat"/>
                <a:cs typeface="Montserrat"/>
                <a:sym typeface="Montserrat"/>
              </a:rPr>
              <a:t>What might make it difficult for a plant to survive along the beach?</a:t>
            </a:r>
            <a:endParaRPr b="1" sz="2800">
              <a:solidFill>
                <a:schemeClr val="lt1"/>
              </a:solidFill>
              <a:highlight>
                <a:schemeClr val="dk1"/>
              </a:highlight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21" name="Google Shape;121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8588" y="1504512"/>
            <a:ext cx="2406083" cy="24060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25"/>
          <p:cNvPicPr preferRelativeResize="0"/>
          <p:nvPr/>
        </p:nvPicPr>
        <p:blipFill rotWithShape="1">
          <a:blip r:embed="rId4">
            <a:alphaModFix/>
          </a:blip>
          <a:srcRect b="0" l="7541" r="45237" t="0"/>
          <a:stretch/>
        </p:blipFill>
        <p:spPr>
          <a:xfrm>
            <a:off x="3195378" y="1504513"/>
            <a:ext cx="2579671" cy="2406074"/>
          </a:xfrm>
          <a:prstGeom prst="rect">
            <a:avLst/>
          </a:prstGeom>
          <a:noFill/>
          <a:ln>
            <a:noFill/>
          </a:ln>
        </p:spPr>
      </p:pic>
      <p:sp>
        <p:nvSpPr>
          <p:cNvPr id="123" name="Google Shape;123;p25"/>
          <p:cNvSpPr txBox="1"/>
          <p:nvPr/>
        </p:nvSpPr>
        <p:spPr>
          <a:xfrm>
            <a:off x="634625" y="4023225"/>
            <a:ext cx="2277300" cy="858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1200"/>
              </a:spcAft>
              <a:buSzPts val="1018"/>
              <a:buNone/>
            </a:pPr>
            <a:r>
              <a:rPr lang="en" sz="1812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Buried under sand</a:t>
            </a:r>
            <a:endParaRPr sz="1812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26"/>
          <p:cNvSpPr txBox="1"/>
          <p:nvPr/>
        </p:nvSpPr>
        <p:spPr>
          <a:xfrm>
            <a:off x="311700" y="215475"/>
            <a:ext cx="8520600" cy="1227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solidFill>
                  <a:schemeClr val="lt1"/>
                </a:solidFill>
                <a:highlight>
                  <a:schemeClr val="dk1"/>
                </a:highlight>
                <a:latin typeface="Montserrat"/>
                <a:ea typeface="Montserrat"/>
                <a:cs typeface="Montserrat"/>
                <a:sym typeface="Montserrat"/>
              </a:rPr>
              <a:t>What might make it difficult for a plant to survive along the beach?</a:t>
            </a:r>
            <a:endParaRPr b="1" sz="2800">
              <a:solidFill>
                <a:schemeClr val="lt1"/>
              </a:solidFill>
              <a:highlight>
                <a:schemeClr val="dk1"/>
              </a:highlight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29" name="Google Shape;129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8588" y="1504512"/>
            <a:ext cx="2406083" cy="24060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Google Shape;130;p26"/>
          <p:cNvPicPr preferRelativeResize="0"/>
          <p:nvPr/>
        </p:nvPicPr>
        <p:blipFill rotWithShape="1">
          <a:blip r:embed="rId4">
            <a:alphaModFix/>
          </a:blip>
          <a:srcRect b="0" l="7541" r="45237" t="0"/>
          <a:stretch/>
        </p:blipFill>
        <p:spPr>
          <a:xfrm>
            <a:off x="3195378" y="1504513"/>
            <a:ext cx="2579671" cy="2406074"/>
          </a:xfrm>
          <a:prstGeom prst="rect">
            <a:avLst/>
          </a:prstGeom>
          <a:noFill/>
          <a:ln>
            <a:noFill/>
          </a:ln>
        </p:spPr>
      </p:pic>
      <p:sp>
        <p:nvSpPr>
          <p:cNvPr id="131" name="Google Shape;131;p26"/>
          <p:cNvSpPr txBox="1"/>
          <p:nvPr/>
        </p:nvSpPr>
        <p:spPr>
          <a:xfrm>
            <a:off x="634625" y="4023225"/>
            <a:ext cx="2277300" cy="858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1200"/>
              </a:spcAft>
              <a:buSzPts val="1018"/>
              <a:buNone/>
            </a:pPr>
            <a:r>
              <a:rPr lang="en" sz="1812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Buried under sand</a:t>
            </a:r>
            <a:endParaRPr sz="1812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32" name="Google Shape;132;p26"/>
          <p:cNvSpPr txBox="1"/>
          <p:nvPr/>
        </p:nvSpPr>
        <p:spPr>
          <a:xfrm>
            <a:off x="3510350" y="4023225"/>
            <a:ext cx="2579700" cy="858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1200"/>
              </a:spcAft>
              <a:buSzPts val="1018"/>
              <a:buNone/>
            </a:pPr>
            <a:r>
              <a:rPr lang="en" sz="1812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Harsh or intense sunlight</a:t>
            </a:r>
            <a:endParaRPr sz="1812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27"/>
          <p:cNvSpPr txBox="1"/>
          <p:nvPr/>
        </p:nvSpPr>
        <p:spPr>
          <a:xfrm>
            <a:off x="311700" y="215475"/>
            <a:ext cx="8520600" cy="1227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solidFill>
                  <a:schemeClr val="lt1"/>
                </a:solidFill>
                <a:highlight>
                  <a:schemeClr val="dk1"/>
                </a:highlight>
                <a:latin typeface="Montserrat"/>
                <a:ea typeface="Montserrat"/>
                <a:cs typeface="Montserrat"/>
                <a:sym typeface="Montserrat"/>
              </a:rPr>
              <a:t>What might make it difficult for a plant to survive along the beach?</a:t>
            </a:r>
            <a:endParaRPr b="1" sz="2800">
              <a:solidFill>
                <a:schemeClr val="lt1"/>
              </a:solidFill>
              <a:highlight>
                <a:schemeClr val="dk1"/>
              </a:highlight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38" name="Google Shape;138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8588" y="1504512"/>
            <a:ext cx="2406083" cy="24060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27"/>
          <p:cNvPicPr preferRelativeResize="0"/>
          <p:nvPr/>
        </p:nvPicPr>
        <p:blipFill rotWithShape="1">
          <a:blip r:embed="rId4">
            <a:alphaModFix/>
          </a:blip>
          <a:srcRect b="0" l="7541" r="45237" t="0"/>
          <a:stretch/>
        </p:blipFill>
        <p:spPr>
          <a:xfrm>
            <a:off x="3195378" y="1504513"/>
            <a:ext cx="2579671" cy="24060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27"/>
          <p:cNvPicPr preferRelativeResize="0"/>
          <p:nvPr/>
        </p:nvPicPr>
        <p:blipFill rotWithShape="1">
          <a:blip r:embed="rId5">
            <a:alphaModFix/>
          </a:blip>
          <a:srcRect b="0" l="28540" r="0" t="0"/>
          <a:stretch/>
        </p:blipFill>
        <p:spPr>
          <a:xfrm>
            <a:off x="6205762" y="1504500"/>
            <a:ext cx="2579651" cy="2406051"/>
          </a:xfrm>
          <a:prstGeom prst="rect">
            <a:avLst/>
          </a:prstGeom>
          <a:noFill/>
          <a:ln>
            <a:noFill/>
          </a:ln>
        </p:spPr>
      </p:pic>
      <p:sp>
        <p:nvSpPr>
          <p:cNvPr id="141" name="Google Shape;141;p27"/>
          <p:cNvSpPr txBox="1"/>
          <p:nvPr/>
        </p:nvSpPr>
        <p:spPr>
          <a:xfrm>
            <a:off x="634625" y="4023225"/>
            <a:ext cx="2277300" cy="858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1200"/>
              </a:spcAft>
              <a:buSzPts val="1018"/>
              <a:buNone/>
            </a:pPr>
            <a:r>
              <a:rPr lang="en" sz="1812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Buried under sand</a:t>
            </a:r>
            <a:endParaRPr sz="1812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42" name="Google Shape;142;p27"/>
          <p:cNvSpPr txBox="1"/>
          <p:nvPr/>
        </p:nvSpPr>
        <p:spPr>
          <a:xfrm>
            <a:off x="3510350" y="4023225"/>
            <a:ext cx="2579700" cy="858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1200"/>
              </a:spcAft>
              <a:buSzPts val="1018"/>
              <a:buNone/>
            </a:pPr>
            <a:r>
              <a:rPr lang="en" sz="1812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Harsh or intense sunlight</a:t>
            </a:r>
            <a:endParaRPr sz="1812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28"/>
          <p:cNvSpPr txBox="1"/>
          <p:nvPr/>
        </p:nvSpPr>
        <p:spPr>
          <a:xfrm>
            <a:off x="311700" y="215475"/>
            <a:ext cx="8520600" cy="1227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solidFill>
                  <a:schemeClr val="lt1"/>
                </a:solidFill>
                <a:highlight>
                  <a:schemeClr val="dk1"/>
                </a:highlight>
                <a:latin typeface="Montserrat"/>
                <a:ea typeface="Montserrat"/>
                <a:cs typeface="Montserrat"/>
                <a:sym typeface="Montserrat"/>
              </a:rPr>
              <a:t>What might make it difficult for a plant to survive along the beach?</a:t>
            </a:r>
            <a:endParaRPr b="1" sz="2800">
              <a:solidFill>
                <a:schemeClr val="lt1"/>
              </a:solidFill>
              <a:highlight>
                <a:schemeClr val="dk1"/>
              </a:highlight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48" name="Google Shape;148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8588" y="1504512"/>
            <a:ext cx="2406083" cy="24060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p28"/>
          <p:cNvPicPr preferRelativeResize="0"/>
          <p:nvPr/>
        </p:nvPicPr>
        <p:blipFill rotWithShape="1">
          <a:blip r:embed="rId4">
            <a:alphaModFix/>
          </a:blip>
          <a:srcRect b="0" l="7541" r="45237" t="0"/>
          <a:stretch/>
        </p:blipFill>
        <p:spPr>
          <a:xfrm>
            <a:off x="3195378" y="1504513"/>
            <a:ext cx="2579671" cy="24060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p28"/>
          <p:cNvPicPr preferRelativeResize="0"/>
          <p:nvPr/>
        </p:nvPicPr>
        <p:blipFill rotWithShape="1">
          <a:blip r:embed="rId5">
            <a:alphaModFix/>
          </a:blip>
          <a:srcRect b="0" l="28540" r="0" t="0"/>
          <a:stretch/>
        </p:blipFill>
        <p:spPr>
          <a:xfrm>
            <a:off x="6205762" y="1504500"/>
            <a:ext cx="2579651" cy="2406051"/>
          </a:xfrm>
          <a:prstGeom prst="rect">
            <a:avLst/>
          </a:prstGeom>
          <a:noFill/>
          <a:ln>
            <a:noFill/>
          </a:ln>
        </p:spPr>
      </p:pic>
      <p:sp>
        <p:nvSpPr>
          <p:cNvPr id="151" name="Google Shape;151;p28"/>
          <p:cNvSpPr txBox="1"/>
          <p:nvPr/>
        </p:nvSpPr>
        <p:spPr>
          <a:xfrm>
            <a:off x="634625" y="4023225"/>
            <a:ext cx="2277300" cy="858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1200"/>
              </a:spcAft>
              <a:buSzPts val="1018"/>
              <a:buNone/>
            </a:pPr>
            <a:r>
              <a:rPr lang="en" sz="1812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Buried under sand</a:t>
            </a:r>
            <a:endParaRPr sz="1812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52" name="Google Shape;152;p28"/>
          <p:cNvSpPr txBox="1"/>
          <p:nvPr/>
        </p:nvSpPr>
        <p:spPr>
          <a:xfrm>
            <a:off x="3510350" y="4023225"/>
            <a:ext cx="2579700" cy="858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1200"/>
              </a:spcAft>
              <a:buSzPts val="1018"/>
              <a:buNone/>
            </a:pPr>
            <a:r>
              <a:rPr lang="en" sz="1812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Harsh or intense sunlight</a:t>
            </a:r>
            <a:endParaRPr sz="1812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53" name="Google Shape;153;p28"/>
          <p:cNvSpPr txBox="1"/>
          <p:nvPr/>
        </p:nvSpPr>
        <p:spPr>
          <a:xfrm>
            <a:off x="7082100" y="4023225"/>
            <a:ext cx="1056000" cy="858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1200"/>
              </a:spcAft>
              <a:buSzPts val="1018"/>
              <a:buNone/>
            </a:pPr>
            <a:r>
              <a:rPr lang="en" sz="1812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Wind</a:t>
            </a:r>
            <a:endParaRPr sz="1812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29"/>
          <p:cNvSpPr txBox="1"/>
          <p:nvPr/>
        </p:nvSpPr>
        <p:spPr>
          <a:xfrm>
            <a:off x="311700" y="21547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solidFill>
                  <a:schemeClr val="lt1"/>
                </a:solidFill>
                <a:highlight>
                  <a:schemeClr val="dk1"/>
                </a:highlight>
                <a:latin typeface="Montserrat"/>
                <a:ea typeface="Montserrat"/>
                <a:cs typeface="Montserrat"/>
                <a:sym typeface="Montserrat"/>
              </a:rPr>
              <a:t>What are plant adaptations?</a:t>
            </a:r>
            <a:endParaRPr b="1" sz="2800">
              <a:solidFill>
                <a:schemeClr val="lt1"/>
              </a:solidFill>
              <a:highlight>
                <a:schemeClr val="dk1"/>
              </a:highlight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30"/>
          <p:cNvSpPr txBox="1"/>
          <p:nvPr/>
        </p:nvSpPr>
        <p:spPr>
          <a:xfrm>
            <a:off x="311700" y="21547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solidFill>
                  <a:schemeClr val="lt1"/>
                </a:solidFill>
                <a:highlight>
                  <a:schemeClr val="dk1"/>
                </a:highlight>
                <a:latin typeface="Montserrat"/>
                <a:ea typeface="Montserrat"/>
                <a:cs typeface="Montserrat"/>
                <a:sym typeface="Montserrat"/>
              </a:rPr>
              <a:t>What are plant adaptations?</a:t>
            </a:r>
            <a:endParaRPr b="1" sz="2800">
              <a:solidFill>
                <a:schemeClr val="lt1"/>
              </a:solidFill>
              <a:highlight>
                <a:schemeClr val="dk1"/>
              </a:highlight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64" name="Google Shape;164;p30"/>
          <p:cNvSpPr txBox="1"/>
          <p:nvPr/>
        </p:nvSpPr>
        <p:spPr>
          <a:xfrm>
            <a:off x="1022250" y="1140152"/>
            <a:ext cx="7332900" cy="407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873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Montserrat"/>
              <a:buChar char="●"/>
            </a:pPr>
            <a:r>
              <a:rPr lang="en" sz="25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Adaptations are like super powers that allow plants to </a:t>
            </a:r>
            <a:r>
              <a:rPr b="1" lang="en" sz="2500">
                <a:solidFill>
                  <a:schemeClr val="dk1"/>
                </a:solidFill>
                <a:highlight>
                  <a:schemeClr val="lt2"/>
                </a:highlight>
                <a:latin typeface="Montserrat"/>
                <a:ea typeface="Montserrat"/>
                <a:cs typeface="Montserrat"/>
                <a:sym typeface="Montserrat"/>
              </a:rPr>
              <a:t>meet their needs</a:t>
            </a:r>
            <a:r>
              <a:rPr lang="en" sz="25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. </a:t>
            </a:r>
            <a:endParaRPr sz="25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25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31"/>
          <p:cNvSpPr txBox="1"/>
          <p:nvPr/>
        </p:nvSpPr>
        <p:spPr>
          <a:xfrm>
            <a:off x="311700" y="21547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solidFill>
                  <a:schemeClr val="lt1"/>
                </a:solidFill>
                <a:highlight>
                  <a:schemeClr val="dk1"/>
                </a:highlight>
                <a:latin typeface="Montserrat"/>
                <a:ea typeface="Montserrat"/>
                <a:cs typeface="Montserrat"/>
                <a:sym typeface="Montserrat"/>
              </a:rPr>
              <a:t>What are plant adaptations?</a:t>
            </a:r>
            <a:endParaRPr b="1" sz="2800">
              <a:solidFill>
                <a:schemeClr val="lt1"/>
              </a:solidFill>
              <a:highlight>
                <a:schemeClr val="dk1"/>
              </a:highlight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70" name="Google Shape;170;p31"/>
          <p:cNvSpPr txBox="1"/>
          <p:nvPr/>
        </p:nvSpPr>
        <p:spPr>
          <a:xfrm>
            <a:off x="1022250" y="1140152"/>
            <a:ext cx="7332900" cy="407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873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Montserrat"/>
              <a:buChar char="●"/>
            </a:pPr>
            <a:r>
              <a:rPr lang="en" sz="25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Adaptations are like super powers that allow plants to meet their needs. </a:t>
            </a:r>
            <a:endParaRPr sz="25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873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Montserrat"/>
              <a:buChar char="●"/>
            </a:pPr>
            <a:r>
              <a:rPr lang="en" sz="25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Adaptations are </a:t>
            </a:r>
            <a:r>
              <a:rPr b="1" lang="en" sz="2500">
                <a:solidFill>
                  <a:schemeClr val="dk1"/>
                </a:solidFill>
                <a:highlight>
                  <a:schemeClr val="lt2"/>
                </a:highlight>
                <a:latin typeface="Montserrat"/>
                <a:ea typeface="Montserrat"/>
                <a:cs typeface="Montserrat"/>
                <a:sym typeface="Montserrat"/>
              </a:rPr>
              <a:t>inherited</a:t>
            </a:r>
            <a:r>
              <a:rPr lang="en" sz="25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, and </a:t>
            </a:r>
            <a:r>
              <a:rPr b="1" lang="en" sz="2500">
                <a:solidFill>
                  <a:schemeClr val="dk1"/>
                </a:solidFill>
                <a:highlight>
                  <a:schemeClr val="lt2"/>
                </a:highlight>
                <a:latin typeface="Montserrat"/>
                <a:ea typeface="Montserrat"/>
                <a:cs typeface="Montserrat"/>
                <a:sym typeface="Montserrat"/>
              </a:rPr>
              <a:t>evolve over time</a:t>
            </a:r>
            <a:r>
              <a:rPr lang="en" sz="25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in response to </a:t>
            </a:r>
            <a:r>
              <a:rPr lang="en" sz="25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particular </a:t>
            </a:r>
            <a:r>
              <a:rPr lang="en" sz="25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conditions.</a:t>
            </a:r>
            <a:endParaRPr sz="25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32"/>
          <p:cNvSpPr txBox="1"/>
          <p:nvPr/>
        </p:nvSpPr>
        <p:spPr>
          <a:xfrm>
            <a:off x="311700" y="21547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solidFill>
                  <a:schemeClr val="lt1"/>
                </a:solidFill>
                <a:highlight>
                  <a:schemeClr val="dk1"/>
                </a:highlight>
                <a:latin typeface="Montserrat"/>
                <a:ea typeface="Montserrat"/>
                <a:cs typeface="Montserrat"/>
                <a:sym typeface="Montserrat"/>
              </a:rPr>
              <a:t>What are plant adaptations?</a:t>
            </a:r>
            <a:endParaRPr b="1" sz="2800">
              <a:solidFill>
                <a:schemeClr val="lt1"/>
              </a:solidFill>
              <a:highlight>
                <a:schemeClr val="dk1"/>
              </a:highlight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76" name="Google Shape;176;p32"/>
          <p:cNvSpPr txBox="1"/>
          <p:nvPr/>
        </p:nvSpPr>
        <p:spPr>
          <a:xfrm>
            <a:off x="1022250" y="1140152"/>
            <a:ext cx="7332900" cy="407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873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Montserrat"/>
              <a:buChar char="●"/>
            </a:pPr>
            <a:r>
              <a:rPr lang="en" sz="25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Adaptations are like super powers that allow plants to meet their needs. </a:t>
            </a:r>
            <a:endParaRPr sz="25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873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Montserrat"/>
              <a:buChar char="●"/>
            </a:pPr>
            <a:r>
              <a:rPr lang="en" sz="25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Adaptations are inherited, and evolve over time in response to particular conditions.</a:t>
            </a:r>
            <a:endParaRPr sz="25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873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Montserrat"/>
              <a:buChar char="●"/>
            </a:pPr>
            <a:r>
              <a:rPr lang="en" sz="25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Adaptations make it </a:t>
            </a:r>
            <a:r>
              <a:rPr b="1" lang="en" sz="2500">
                <a:solidFill>
                  <a:schemeClr val="dk1"/>
                </a:solidFill>
                <a:highlight>
                  <a:schemeClr val="lt2"/>
                </a:highlight>
                <a:latin typeface="Montserrat"/>
                <a:ea typeface="Montserrat"/>
                <a:cs typeface="Montserrat"/>
                <a:sym typeface="Montserrat"/>
              </a:rPr>
              <a:t>easier for plants to survive</a:t>
            </a:r>
            <a:r>
              <a:rPr lang="en" sz="25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in their specific habitat and reproduce, </a:t>
            </a:r>
            <a:r>
              <a:rPr b="1" lang="en" sz="2500">
                <a:solidFill>
                  <a:schemeClr val="dk1"/>
                </a:solidFill>
                <a:highlight>
                  <a:schemeClr val="lt2"/>
                </a:highlight>
                <a:latin typeface="Montserrat"/>
                <a:ea typeface="Montserrat"/>
                <a:cs typeface="Montserrat"/>
                <a:sym typeface="Montserrat"/>
              </a:rPr>
              <a:t>passing those traits on to their offspring</a:t>
            </a:r>
            <a:r>
              <a:rPr lang="en" sz="25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.</a:t>
            </a:r>
            <a:endParaRPr sz="25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33"/>
          <p:cNvSpPr txBox="1"/>
          <p:nvPr/>
        </p:nvSpPr>
        <p:spPr>
          <a:xfrm>
            <a:off x="1644025" y="709475"/>
            <a:ext cx="5766900" cy="200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12700" marR="76200" rtl="0" algn="ctr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None/>
            </a:pPr>
            <a:r>
              <a:rPr b="1" lang="en" sz="5900">
                <a:solidFill>
                  <a:srgbClr val="B45F06"/>
                </a:solidFill>
                <a:latin typeface="Press Start 2P"/>
                <a:ea typeface="Press Start 2P"/>
                <a:cs typeface="Press Start 2P"/>
                <a:sym typeface="Press Start 2P"/>
              </a:rPr>
              <a:t>GAME TIME!</a:t>
            </a:r>
            <a:endParaRPr b="1" sz="5900">
              <a:solidFill>
                <a:srgbClr val="B45F06"/>
              </a:solidFill>
              <a:latin typeface="Press Start 2P"/>
              <a:ea typeface="Press Start 2P"/>
              <a:cs typeface="Press Start 2P"/>
              <a:sym typeface="Press Start 2P"/>
            </a:endParaRPr>
          </a:p>
        </p:txBody>
      </p:sp>
      <p:sp>
        <p:nvSpPr>
          <p:cNvPr id="182" name="Google Shape;182;p33"/>
          <p:cNvSpPr txBox="1"/>
          <p:nvPr/>
        </p:nvSpPr>
        <p:spPr>
          <a:xfrm>
            <a:off x="1644025" y="620450"/>
            <a:ext cx="5766900" cy="200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12700" marR="76200" rtl="0" algn="ctr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None/>
            </a:pPr>
            <a:r>
              <a:rPr b="1" lang="en" sz="5900">
                <a:solidFill>
                  <a:srgbClr val="F6B26B"/>
                </a:solidFill>
                <a:latin typeface="Press Start 2P"/>
                <a:ea typeface="Press Start 2P"/>
                <a:cs typeface="Press Start 2P"/>
                <a:sym typeface="Press Start 2P"/>
              </a:rPr>
              <a:t>GAME TIME!</a:t>
            </a:r>
            <a:endParaRPr b="1" sz="5900">
              <a:solidFill>
                <a:srgbClr val="F6B26B"/>
              </a:solidFill>
              <a:latin typeface="Press Start 2P"/>
              <a:ea typeface="Press Start 2P"/>
              <a:cs typeface="Press Start 2P"/>
              <a:sym typeface="Press Start 2P"/>
            </a:endParaRPr>
          </a:p>
        </p:txBody>
      </p:sp>
      <p:sp>
        <p:nvSpPr>
          <p:cNvPr id="183" name="Google Shape;183;p33"/>
          <p:cNvSpPr txBox="1"/>
          <p:nvPr/>
        </p:nvSpPr>
        <p:spPr>
          <a:xfrm>
            <a:off x="1644025" y="526450"/>
            <a:ext cx="5766900" cy="200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12700" marR="76200" rtl="0" algn="ctr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None/>
            </a:pPr>
            <a:r>
              <a:rPr b="1" lang="en" sz="5900">
                <a:solidFill>
                  <a:srgbClr val="FFD966"/>
                </a:solidFill>
                <a:latin typeface="Press Start 2P"/>
                <a:ea typeface="Press Start 2P"/>
                <a:cs typeface="Press Start 2P"/>
                <a:sym typeface="Press Start 2P"/>
              </a:rPr>
              <a:t>GAME TIME!</a:t>
            </a:r>
            <a:endParaRPr b="1" sz="5900">
              <a:solidFill>
                <a:srgbClr val="FFD966"/>
              </a:solidFill>
              <a:latin typeface="Press Start 2P"/>
              <a:ea typeface="Press Start 2P"/>
              <a:cs typeface="Press Start 2P"/>
              <a:sym typeface="Press Start 2P"/>
            </a:endParaRPr>
          </a:p>
        </p:txBody>
      </p:sp>
      <p:sp>
        <p:nvSpPr>
          <p:cNvPr id="184" name="Google Shape;184;p33"/>
          <p:cNvSpPr txBox="1"/>
          <p:nvPr>
            <p:ph idx="4294967295" type="title"/>
          </p:nvPr>
        </p:nvSpPr>
        <p:spPr>
          <a:xfrm>
            <a:off x="845675" y="2710475"/>
            <a:ext cx="7486500" cy="827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" sz="1320">
                <a:solidFill>
                  <a:srgbClr val="FFE599"/>
                </a:solidFill>
                <a:latin typeface="Press Start 2P"/>
                <a:ea typeface="Press Start 2P"/>
                <a:cs typeface="Press Start 2P"/>
                <a:sym typeface="Press Start 2P"/>
              </a:rPr>
              <a:t>Many dune plants are being attacked by challenges. </a:t>
            </a:r>
            <a:endParaRPr b="1" sz="1320">
              <a:solidFill>
                <a:srgbClr val="FFE599"/>
              </a:solidFill>
              <a:latin typeface="Press Start 2P"/>
              <a:ea typeface="Press Start 2P"/>
              <a:cs typeface="Press Start 2P"/>
              <a:sym typeface="Press Start 2P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b="1" sz="1320">
              <a:solidFill>
                <a:srgbClr val="FFE599"/>
              </a:solidFill>
              <a:latin typeface="Press Start 2P"/>
              <a:ea typeface="Press Start 2P"/>
              <a:cs typeface="Press Start 2P"/>
              <a:sym typeface="Press Start 2P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" sz="1320">
                <a:solidFill>
                  <a:srgbClr val="FFE599"/>
                </a:solidFill>
                <a:latin typeface="Press Start 2P"/>
                <a:ea typeface="Press Start 2P"/>
                <a:cs typeface="Press Start 2P"/>
                <a:sym typeface="Press Start 2P"/>
              </a:rPr>
              <a:t>With each battle, your job is to help identify which adaptation superpower each plant is using to fight the challenger. </a:t>
            </a:r>
            <a:endParaRPr b="1" sz="1120">
              <a:solidFill>
                <a:srgbClr val="F1C232"/>
              </a:solidFill>
              <a:latin typeface="Press Start 2P"/>
              <a:ea typeface="Press Start 2P"/>
              <a:cs typeface="Press Start 2P"/>
              <a:sym typeface="Press Start 2P"/>
            </a:endParaRPr>
          </a:p>
        </p:txBody>
      </p:sp>
      <p:pic>
        <p:nvPicPr>
          <p:cNvPr id="185" name="Google Shape;185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20963" y="4321950"/>
            <a:ext cx="2213024" cy="451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" name="Google Shape;190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34550" y="142300"/>
            <a:ext cx="5674900" cy="843525"/>
          </a:xfrm>
          <a:prstGeom prst="rect">
            <a:avLst/>
          </a:prstGeom>
          <a:noFill/>
          <a:ln>
            <a:noFill/>
          </a:ln>
        </p:spPr>
      </p:pic>
      <p:sp>
        <p:nvSpPr>
          <p:cNvPr id="191" name="Google Shape;191;p34"/>
          <p:cNvSpPr txBox="1"/>
          <p:nvPr/>
        </p:nvSpPr>
        <p:spPr>
          <a:xfrm>
            <a:off x="1663050" y="277713"/>
            <a:ext cx="58179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420">
                <a:solidFill>
                  <a:srgbClr val="990000"/>
                </a:solidFill>
                <a:latin typeface="Press Start 2P"/>
                <a:ea typeface="Press Start 2P"/>
                <a:cs typeface="Press Start 2P"/>
                <a:sym typeface="Press Start 2P"/>
              </a:rPr>
              <a:t>Learn about different types of </a:t>
            </a:r>
            <a:r>
              <a:rPr b="1" lang="en" sz="1420">
                <a:solidFill>
                  <a:srgbClr val="990000"/>
                </a:solidFill>
                <a:latin typeface="Press Start 2P"/>
                <a:ea typeface="Press Start 2P"/>
                <a:cs typeface="Press Start 2P"/>
                <a:sym typeface="Press Start 2P"/>
              </a:rPr>
              <a:t>adaptations</a:t>
            </a:r>
            <a:r>
              <a:rPr b="1" lang="en" sz="1420">
                <a:solidFill>
                  <a:srgbClr val="990000"/>
                </a:solidFill>
                <a:latin typeface="Press Start 2P"/>
                <a:ea typeface="Press Start 2P"/>
                <a:cs typeface="Press Start 2P"/>
                <a:sym typeface="Press Start 2P"/>
              </a:rPr>
              <a:t>! </a:t>
            </a:r>
            <a:endParaRPr b="1" sz="1420">
              <a:solidFill>
                <a:srgbClr val="990000"/>
              </a:solidFill>
              <a:latin typeface="Press Start 2P"/>
              <a:ea typeface="Press Start 2P"/>
              <a:cs typeface="Press Start 2P"/>
              <a:sym typeface="Press Start 2P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7"/>
          <p:cNvSpPr txBox="1"/>
          <p:nvPr/>
        </p:nvSpPr>
        <p:spPr>
          <a:xfrm>
            <a:off x="311700" y="21547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solidFill>
                  <a:schemeClr val="lt1"/>
                </a:solidFill>
                <a:highlight>
                  <a:schemeClr val="dk1"/>
                </a:highlight>
                <a:latin typeface="Montserrat"/>
                <a:ea typeface="Montserrat"/>
                <a:cs typeface="Montserrat"/>
                <a:sym typeface="Montserrat"/>
              </a:rPr>
              <a:t>What makes Rockaway a special place?</a:t>
            </a:r>
            <a:endParaRPr b="1" sz="2800">
              <a:solidFill>
                <a:schemeClr val="lt1"/>
              </a:solidFill>
              <a:highlight>
                <a:schemeClr val="dk1"/>
              </a:highlight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" name="Google Shape;196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34550" y="142300"/>
            <a:ext cx="5674900" cy="843525"/>
          </a:xfrm>
          <a:prstGeom prst="rect">
            <a:avLst/>
          </a:prstGeom>
          <a:noFill/>
          <a:ln>
            <a:noFill/>
          </a:ln>
        </p:spPr>
      </p:pic>
      <p:sp>
        <p:nvSpPr>
          <p:cNvPr id="197" name="Google Shape;197;p35"/>
          <p:cNvSpPr txBox="1"/>
          <p:nvPr/>
        </p:nvSpPr>
        <p:spPr>
          <a:xfrm>
            <a:off x="1663050" y="277713"/>
            <a:ext cx="58179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420">
                <a:solidFill>
                  <a:srgbClr val="990000"/>
                </a:solidFill>
                <a:latin typeface="Press Start 2P"/>
                <a:ea typeface="Press Start 2P"/>
                <a:cs typeface="Press Start 2P"/>
                <a:sym typeface="Press Start 2P"/>
              </a:rPr>
              <a:t>Learn about different types of adaptations! </a:t>
            </a:r>
            <a:endParaRPr b="1" sz="1420">
              <a:solidFill>
                <a:srgbClr val="990000"/>
              </a:solidFill>
              <a:latin typeface="Press Start 2P"/>
              <a:ea typeface="Press Start 2P"/>
              <a:cs typeface="Press Start 2P"/>
              <a:sym typeface="Press Start 2P"/>
            </a:endParaRPr>
          </a:p>
        </p:txBody>
      </p:sp>
      <p:sp>
        <p:nvSpPr>
          <p:cNvPr id="198" name="Google Shape;198;p35"/>
          <p:cNvSpPr txBox="1"/>
          <p:nvPr/>
        </p:nvSpPr>
        <p:spPr>
          <a:xfrm>
            <a:off x="1092600" y="1780800"/>
            <a:ext cx="6867300" cy="109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23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Let’s get some volunteers to read each of the adaptations on the next slides. You’ll need to know these to win the game!</a:t>
            </a:r>
            <a:endParaRPr b="1" i="1" sz="23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" name="Google Shape;203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34550" y="142300"/>
            <a:ext cx="5674900" cy="843525"/>
          </a:xfrm>
          <a:prstGeom prst="rect">
            <a:avLst/>
          </a:prstGeom>
          <a:noFill/>
          <a:ln>
            <a:noFill/>
          </a:ln>
        </p:spPr>
      </p:pic>
      <p:sp>
        <p:nvSpPr>
          <p:cNvPr id="204" name="Google Shape;204;p36"/>
          <p:cNvSpPr txBox="1"/>
          <p:nvPr/>
        </p:nvSpPr>
        <p:spPr>
          <a:xfrm>
            <a:off x="1663050" y="277713"/>
            <a:ext cx="58179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420">
                <a:solidFill>
                  <a:srgbClr val="990000"/>
                </a:solidFill>
                <a:latin typeface="Press Start 2P"/>
                <a:ea typeface="Press Start 2P"/>
                <a:cs typeface="Press Start 2P"/>
                <a:sym typeface="Press Start 2P"/>
              </a:rPr>
              <a:t>Learn about different types of adaptations! </a:t>
            </a:r>
            <a:endParaRPr b="1" sz="1420">
              <a:solidFill>
                <a:srgbClr val="990000"/>
              </a:solidFill>
              <a:latin typeface="Press Start 2P"/>
              <a:ea typeface="Press Start 2P"/>
              <a:cs typeface="Press Start 2P"/>
              <a:sym typeface="Press Start 2P"/>
            </a:endParaRPr>
          </a:p>
        </p:txBody>
      </p:sp>
      <p:sp>
        <p:nvSpPr>
          <p:cNvPr id="205" name="Google Shape;205;p36"/>
          <p:cNvSpPr/>
          <p:nvPr/>
        </p:nvSpPr>
        <p:spPr>
          <a:xfrm>
            <a:off x="695625" y="1529050"/>
            <a:ext cx="3594300" cy="676800"/>
          </a:xfrm>
          <a:prstGeom prst="flowChartAlternateProcess">
            <a:avLst/>
          </a:prstGeom>
          <a:solidFill>
            <a:srgbClr val="F4CCCC"/>
          </a:solidFill>
          <a:ln cap="flat" cmpd="sng" w="28575">
            <a:solidFill>
              <a:srgbClr val="85200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20">
                <a:solidFill>
                  <a:srgbClr val="783F04"/>
                </a:solidFill>
                <a:latin typeface="Press Start 2P"/>
                <a:ea typeface="Press Start 2P"/>
                <a:cs typeface="Press Start 2P"/>
                <a:sym typeface="Press Start 2P"/>
              </a:rPr>
              <a:t>Salt glands that process and pump out salt from salty seawater. </a:t>
            </a:r>
            <a:endParaRPr b="1" sz="920">
              <a:solidFill>
                <a:srgbClr val="783F04"/>
              </a:solidFill>
              <a:latin typeface="Press Start 2P"/>
              <a:ea typeface="Press Start 2P"/>
              <a:cs typeface="Press Start 2P"/>
              <a:sym typeface="Press Start 2P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" name="Google Shape;210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34550" y="142300"/>
            <a:ext cx="5674900" cy="843525"/>
          </a:xfrm>
          <a:prstGeom prst="rect">
            <a:avLst/>
          </a:prstGeom>
          <a:noFill/>
          <a:ln>
            <a:noFill/>
          </a:ln>
        </p:spPr>
      </p:pic>
      <p:sp>
        <p:nvSpPr>
          <p:cNvPr id="211" name="Google Shape;211;p37"/>
          <p:cNvSpPr txBox="1"/>
          <p:nvPr/>
        </p:nvSpPr>
        <p:spPr>
          <a:xfrm>
            <a:off x="1663050" y="277713"/>
            <a:ext cx="58179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420">
                <a:solidFill>
                  <a:srgbClr val="990000"/>
                </a:solidFill>
                <a:latin typeface="Press Start 2P"/>
                <a:ea typeface="Press Start 2P"/>
                <a:cs typeface="Press Start 2P"/>
                <a:sym typeface="Press Start 2P"/>
              </a:rPr>
              <a:t>Learn about different types of adaptations! </a:t>
            </a:r>
            <a:endParaRPr b="1" sz="1420">
              <a:solidFill>
                <a:srgbClr val="990000"/>
              </a:solidFill>
              <a:latin typeface="Press Start 2P"/>
              <a:ea typeface="Press Start 2P"/>
              <a:cs typeface="Press Start 2P"/>
              <a:sym typeface="Press Start 2P"/>
            </a:endParaRPr>
          </a:p>
        </p:txBody>
      </p:sp>
      <p:sp>
        <p:nvSpPr>
          <p:cNvPr id="212" name="Google Shape;212;p37"/>
          <p:cNvSpPr/>
          <p:nvPr/>
        </p:nvSpPr>
        <p:spPr>
          <a:xfrm>
            <a:off x="695625" y="2583675"/>
            <a:ext cx="3594300" cy="676800"/>
          </a:xfrm>
          <a:prstGeom prst="flowChartAlternateProcess">
            <a:avLst/>
          </a:prstGeom>
          <a:solidFill>
            <a:srgbClr val="F4CCCC"/>
          </a:solidFill>
          <a:ln cap="flat" cmpd="sng" w="28575">
            <a:solidFill>
              <a:srgbClr val="85200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20">
                <a:solidFill>
                  <a:srgbClr val="783F04"/>
                </a:solidFill>
                <a:latin typeface="Press Start 2P"/>
                <a:ea typeface="Press Start 2P"/>
                <a:cs typeface="Press Start 2P"/>
                <a:sym typeface="Press Start 2P"/>
              </a:rPr>
              <a:t>Growth enzyme released when covered by sand. </a:t>
            </a:r>
            <a:endParaRPr b="1" sz="920">
              <a:solidFill>
                <a:srgbClr val="783F04"/>
              </a:solidFill>
              <a:latin typeface="Press Start 2P"/>
              <a:ea typeface="Press Start 2P"/>
              <a:cs typeface="Press Start 2P"/>
              <a:sym typeface="Press Start 2P"/>
            </a:endParaRPr>
          </a:p>
        </p:txBody>
      </p:sp>
      <p:sp>
        <p:nvSpPr>
          <p:cNvPr id="213" name="Google Shape;213;p37"/>
          <p:cNvSpPr/>
          <p:nvPr/>
        </p:nvSpPr>
        <p:spPr>
          <a:xfrm>
            <a:off x="695625" y="1529050"/>
            <a:ext cx="3594300" cy="676800"/>
          </a:xfrm>
          <a:prstGeom prst="flowChartAlternateProcess">
            <a:avLst/>
          </a:prstGeom>
          <a:solidFill>
            <a:srgbClr val="F4CCCC"/>
          </a:solidFill>
          <a:ln cap="flat" cmpd="sng" w="28575">
            <a:solidFill>
              <a:srgbClr val="85200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20">
                <a:solidFill>
                  <a:srgbClr val="783F04"/>
                </a:solidFill>
                <a:latin typeface="Press Start 2P"/>
                <a:ea typeface="Press Start 2P"/>
                <a:cs typeface="Press Start 2P"/>
                <a:sym typeface="Press Start 2P"/>
              </a:rPr>
              <a:t>Salt glands that process and pump out salt from salty seawater. </a:t>
            </a:r>
            <a:endParaRPr b="1" sz="920">
              <a:solidFill>
                <a:srgbClr val="783F04"/>
              </a:solidFill>
              <a:latin typeface="Press Start 2P"/>
              <a:ea typeface="Press Start 2P"/>
              <a:cs typeface="Press Start 2P"/>
              <a:sym typeface="Press Start 2P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8" name="Google Shape;218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34550" y="142300"/>
            <a:ext cx="5674900" cy="843525"/>
          </a:xfrm>
          <a:prstGeom prst="rect">
            <a:avLst/>
          </a:prstGeom>
          <a:noFill/>
          <a:ln>
            <a:noFill/>
          </a:ln>
        </p:spPr>
      </p:pic>
      <p:sp>
        <p:nvSpPr>
          <p:cNvPr id="219" name="Google Shape;219;p38"/>
          <p:cNvSpPr txBox="1"/>
          <p:nvPr/>
        </p:nvSpPr>
        <p:spPr>
          <a:xfrm>
            <a:off x="1663050" y="277713"/>
            <a:ext cx="58179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420">
                <a:solidFill>
                  <a:srgbClr val="990000"/>
                </a:solidFill>
                <a:latin typeface="Press Start 2P"/>
                <a:ea typeface="Press Start 2P"/>
                <a:cs typeface="Press Start 2P"/>
                <a:sym typeface="Press Start 2P"/>
              </a:rPr>
              <a:t>Learn about different types of adaptations! </a:t>
            </a:r>
            <a:endParaRPr b="1" sz="1420">
              <a:solidFill>
                <a:srgbClr val="990000"/>
              </a:solidFill>
              <a:latin typeface="Press Start 2P"/>
              <a:ea typeface="Press Start 2P"/>
              <a:cs typeface="Press Start 2P"/>
              <a:sym typeface="Press Start 2P"/>
            </a:endParaRPr>
          </a:p>
        </p:txBody>
      </p:sp>
      <p:sp>
        <p:nvSpPr>
          <p:cNvPr id="220" name="Google Shape;220;p38"/>
          <p:cNvSpPr/>
          <p:nvPr/>
        </p:nvSpPr>
        <p:spPr>
          <a:xfrm>
            <a:off x="695625" y="2583675"/>
            <a:ext cx="3594300" cy="676800"/>
          </a:xfrm>
          <a:prstGeom prst="flowChartAlternateProcess">
            <a:avLst/>
          </a:prstGeom>
          <a:solidFill>
            <a:srgbClr val="F4CCCC"/>
          </a:solidFill>
          <a:ln cap="flat" cmpd="sng" w="28575">
            <a:solidFill>
              <a:srgbClr val="85200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20">
                <a:solidFill>
                  <a:srgbClr val="783F04"/>
                </a:solidFill>
                <a:latin typeface="Press Start 2P"/>
                <a:ea typeface="Press Start 2P"/>
                <a:cs typeface="Press Start 2P"/>
                <a:sym typeface="Press Start 2P"/>
              </a:rPr>
              <a:t>Growth enzyme released when covered by sand. </a:t>
            </a:r>
            <a:endParaRPr b="1" sz="920">
              <a:solidFill>
                <a:srgbClr val="783F04"/>
              </a:solidFill>
              <a:latin typeface="Press Start 2P"/>
              <a:ea typeface="Press Start 2P"/>
              <a:cs typeface="Press Start 2P"/>
              <a:sym typeface="Press Start 2P"/>
            </a:endParaRPr>
          </a:p>
        </p:txBody>
      </p:sp>
      <p:sp>
        <p:nvSpPr>
          <p:cNvPr id="221" name="Google Shape;221;p38"/>
          <p:cNvSpPr/>
          <p:nvPr/>
        </p:nvSpPr>
        <p:spPr>
          <a:xfrm>
            <a:off x="695625" y="3638300"/>
            <a:ext cx="3594300" cy="676800"/>
          </a:xfrm>
          <a:prstGeom prst="flowChartAlternateProcess">
            <a:avLst/>
          </a:prstGeom>
          <a:solidFill>
            <a:srgbClr val="F4CCCC"/>
          </a:solidFill>
          <a:ln cap="flat" cmpd="sng" w="28575">
            <a:solidFill>
              <a:srgbClr val="85200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20">
                <a:solidFill>
                  <a:srgbClr val="783F04"/>
                </a:solidFill>
                <a:latin typeface="Press Start 2P"/>
                <a:ea typeface="Press Start 2P"/>
                <a:cs typeface="Press Start 2P"/>
                <a:sym typeface="Press Start 2P"/>
              </a:rPr>
              <a:t>Growth enzyme released when covered by sand. </a:t>
            </a:r>
            <a:endParaRPr b="1" sz="920">
              <a:solidFill>
                <a:srgbClr val="783F04"/>
              </a:solidFill>
              <a:latin typeface="Press Start 2P"/>
              <a:ea typeface="Press Start 2P"/>
              <a:cs typeface="Press Start 2P"/>
              <a:sym typeface="Press Start 2P"/>
            </a:endParaRPr>
          </a:p>
        </p:txBody>
      </p:sp>
      <p:sp>
        <p:nvSpPr>
          <p:cNvPr id="222" name="Google Shape;222;p38"/>
          <p:cNvSpPr/>
          <p:nvPr/>
        </p:nvSpPr>
        <p:spPr>
          <a:xfrm>
            <a:off x="695625" y="3638300"/>
            <a:ext cx="3594300" cy="676800"/>
          </a:xfrm>
          <a:prstGeom prst="flowChartAlternateProcess">
            <a:avLst/>
          </a:prstGeom>
          <a:solidFill>
            <a:srgbClr val="F4CCCC"/>
          </a:solidFill>
          <a:ln cap="flat" cmpd="sng" w="28575">
            <a:solidFill>
              <a:srgbClr val="85200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20">
                <a:solidFill>
                  <a:srgbClr val="783F04"/>
                </a:solidFill>
                <a:latin typeface="Press Start 2P"/>
                <a:ea typeface="Press Start 2P"/>
                <a:cs typeface="Press Start 2P"/>
                <a:sym typeface="Press Start 2P"/>
              </a:rPr>
              <a:t>Regeneration after damage through ability to sprout from trunk and branches, not just seed.</a:t>
            </a:r>
            <a:endParaRPr b="1" sz="920">
              <a:solidFill>
                <a:srgbClr val="783F04"/>
              </a:solidFill>
              <a:latin typeface="Press Start 2P"/>
              <a:ea typeface="Press Start 2P"/>
              <a:cs typeface="Press Start 2P"/>
              <a:sym typeface="Press Start 2P"/>
            </a:endParaRPr>
          </a:p>
        </p:txBody>
      </p:sp>
      <p:sp>
        <p:nvSpPr>
          <p:cNvPr id="223" name="Google Shape;223;p38"/>
          <p:cNvSpPr/>
          <p:nvPr/>
        </p:nvSpPr>
        <p:spPr>
          <a:xfrm>
            <a:off x="695625" y="1529050"/>
            <a:ext cx="3594300" cy="676800"/>
          </a:xfrm>
          <a:prstGeom prst="flowChartAlternateProcess">
            <a:avLst/>
          </a:prstGeom>
          <a:solidFill>
            <a:srgbClr val="F4CCCC"/>
          </a:solidFill>
          <a:ln cap="flat" cmpd="sng" w="28575">
            <a:solidFill>
              <a:srgbClr val="85200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20">
                <a:solidFill>
                  <a:srgbClr val="783F04"/>
                </a:solidFill>
                <a:latin typeface="Press Start 2P"/>
                <a:ea typeface="Press Start 2P"/>
                <a:cs typeface="Press Start 2P"/>
                <a:sym typeface="Press Start 2P"/>
              </a:rPr>
              <a:t>Salt glands that process and pump out salt from salty seawater. </a:t>
            </a:r>
            <a:endParaRPr b="1" sz="920">
              <a:solidFill>
                <a:srgbClr val="783F04"/>
              </a:solidFill>
              <a:latin typeface="Press Start 2P"/>
              <a:ea typeface="Press Start 2P"/>
              <a:cs typeface="Press Start 2P"/>
              <a:sym typeface="Press Start 2P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8" name="Google Shape;228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34550" y="142300"/>
            <a:ext cx="5674900" cy="843525"/>
          </a:xfrm>
          <a:prstGeom prst="rect">
            <a:avLst/>
          </a:prstGeom>
          <a:noFill/>
          <a:ln>
            <a:noFill/>
          </a:ln>
        </p:spPr>
      </p:pic>
      <p:sp>
        <p:nvSpPr>
          <p:cNvPr id="229" name="Google Shape;229;p39"/>
          <p:cNvSpPr txBox="1"/>
          <p:nvPr/>
        </p:nvSpPr>
        <p:spPr>
          <a:xfrm>
            <a:off x="1663050" y="277713"/>
            <a:ext cx="58179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420">
                <a:solidFill>
                  <a:srgbClr val="990000"/>
                </a:solidFill>
                <a:latin typeface="Press Start 2P"/>
                <a:ea typeface="Press Start 2P"/>
                <a:cs typeface="Press Start 2P"/>
                <a:sym typeface="Press Start 2P"/>
              </a:rPr>
              <a:t>Learn about different types of adaptations! </a:t>
            </a:r>
            <a:endParaRPr b="1" sz="1420">
              <a:solidFill>
                <a:srgbClr val="990000"/>
              </a:solidFill>
              <a:latin typeface="Press Start 2P"/>
              <a:ea typeface="Press Start 2P"/>
              <a:cs typeface="Press Start 2P"/>
              <a:sym typeface="Press Start 2P"/>
            </a:endParaRPr>
          </a:p>
        </p:txBody>
      </p:sp>
      <p:sp>
        <p:nvSpPr>
          <p:cNvPr id="230" name="Google Shape;230;p39"/>
          <p:cNvSpPr/>
          <p:nvPr/>
        </p:nvSpPr>
        <p:spPr>
          <a:xfrm>
            <a:off x="695625" y="2583675"/>
            <a:ext cx="3594300" cy="676800"/>
          </a:xfrm>
          <a:prstGeom prst="flowChartAlternateProcess">
            <a:avLst/>
          </a:prstGeom>
          <a:solidFill>
            <a:srgbClr val="F4CCCC"/>
          </a:solidFill>
          <a:ln cap="flat" cmpd="sng" w="28575">
            <a:solidFill>
              <a:srgbClr val="85200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20">
                <a:solidFill>
                  <a:srgbClr val="783F04"/>
                </a:solidFill>
                <a:latin typeface="Press Start 2P"/>
                <a:ea typeface="Press Start 2P"/>
                <a:cs typeface="Press Start 2P"/>
                <a:sym typeface="Press Start 2P"/>
              </a:rPr>
              <a:t>Growth enzyme released when covered by sand. </a:t>
            </a:r>
            <a:endParaRPr b="1" sz="920">
              <a:solidFill>
                <a:srgbClr val="783F04"/>
              </a:solidFill>
              <a:latin typeface="Press Start 2P"/>
              <a:ea typeface="Press Start 2P"/>
              <a:cs typeface="Press Start 2P"/>
              <a:sym typeface="Press Start 2P"/>
            </a:endParaRPr>
          </a:p>
        </p:txBody>
      </p:sp>
      <p:sp>
        <p:nvSpPr>
          <p:cNvPr id="231" name="Google Shape;231;p39"/>
          <p:cNvSpPr/>
          <p:nvPr/>
        </p:nvSpPr>
        <p:spPr>
          <a:xfrm>
            <a:off x="695625" y="3638300"/>
            <a:ext cx="3594300" cy="676800"/>
          </a:xfrm>
          <a:prstGeom prst="flowChartAlternateProcess">
            <a:avLst/>
          </a:prstGeom>
          <a:solidFill>
            <a:srgbClr val="F4CCCC"/>
          </a:solidFill>
          <a:ln cap="flat" cmpd="sng" w="28575">
            <a:solidFill>
              <a:srgbClr val="85200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20">
                <a:solidFill>
                  <a:srgbClr val="783F04"/>
                </a:solidFill>
                <a:latin typeface="Press Start 2P"/>
                <a:ea typeface="Press Start 2P"/>
                <a:cs typeface="Press Start 2P"/>
                <a:sym typeface="Press Start 2P"/>
              </a:rPr>
              <a:t>Growth enzyme released when covered by sand. </a:t>
            </a:r>
            <a:endParaRPr b="1" sz="920">
              <a:solidFill>
                <a:srgbClr val="783F04"/>
              </a:solidFill>
              <a:latin typeface="Press Start 2P"/>
              <a:ea typeface="Press Start 2P"/>
              <a:cs typeface="Press Start 2P"/>
              <a:sym typeface="Press Start 2P"/>
            </a:endParaRPr>
          </a:p>
        </p:txBody>
      </p:sp>
      <p:sp>
        <p:nvSpPr>
          <p:cNvPr id="232" name="Google Shape;232;p39"/>
          <p:cNvSpPr/>
          <p:nvPr/>
        </p:nvSpPr>
        <p:spPr>
          <a:xfrm>
            <a:off x="4854050" y="1529050"/>
            <a:ext cx="3594300" cy="676800"/>
          </a:xfrm>
          <a:prstGeom prst="flowChartAlternateProcess">
            <a:avLst/>
          </a:prstGeom>
          <a:solidFill>
            <a:srgbClr val="F4CCCC"/>
          </a:solidFill>
          <a:ln cap="flat" cmpd="sng" w="28575">
            <a:solidFill>
              <a:srgbClr val="85200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20">
                <a:solidFill>
                  <a:srgbClr val="783F04"/>
                </a:solidFill>
                <a:latin typeface="Press Start 2P"/>
                <a:ea typeface="Press Start 2P"/>
                <a:cs typeface="Press Start 2P"/>
                <a:sym typeface="Press Start 2P"/>
              </a:rPr>
              <a:t>Waxy leaves help the plant to protect itself from water damage.</a:t>
            </a:r>
            <a:endParaRPr b="1" sz="920">
              <a:solidFill>
                <a:srgbClr val="783F04"/>
              </a:solidFill>
              <a:latin typeface="Press Start 2P"/>
              <a:ea typeface="Press Start 2P"/>
              <a:cs typeface="Press Start 2P"/>
              <a:sym typeface="Press Start 2P"/>
            </a:endParaRPr>
          </a:p>
        </p:txBody>
      </p:sp>
      <p:sp>
        <p:nvSpPr>
          <p:cNvPr id="233" name="Google Shape;233;p39"/>
          <p:cNvSpPr/>
          <p:nvPr/>
        </p:nvSpPr>
        <p:spPr>
          <a:xfrm>
            <a:off x="695625" y="3638300"/>
            <a:ext cx="3594300" cy="676800"/>
          </a:xfrm>
          <a:prstGeom prst="flowChartAlternateProcess">
            <a:avLst/>
          </a:prstGeom>
          <a:solidFill>
            <a:srgbClr val="F4CCCC"/>
          </a:solidFill>
          <a:ln cap="flat" cmpd="sng" w="28575">
            <a:solidFill>
              <a:srgbClr val="85200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20">
                <a:solidFill>
                  <a:srgbClr val="783F04"/>
                </a:solidFill>
                <a:latin typeface="Press Start 2P"/>
                <a:ea typeface="Press Start 2P"/>
                <a:cs typeface="Press Start 2P"/>
                <a:sym typeface="Press Start 2P"/>
              </a:rPr>
              <a:t>Regeneration after damage through ability to sprout from trunk and branches, not just seed.</a:t>
            </a:r>
            <a:endParaRPr b="1" sz="920">
              <a:solidFill>
                <a:srgbClr val="783F04"/>
              </a:solidFill>
              <a:latin typeface="Press Start 2P"/>
              <a:ea typeface="Press Start 2P"/>
              <a:cs typeface="Press Start 2P"/>
              <a:sym typeface="Press Start 2P"/>
            </a:endParaRPr>
          </a:p>
        </p:txBody>
      </p:sp>
      <p:sp>
        <p:nvSpPr>
          <p:cNvPr id="234" name="Google Shape;234;p39"/>
          <p:cNvSpPr/>
          <p:nvPr/>
        </p:nvSpPr>
        <p:spPr>
          <a:xfrm>
            <a:off x="695625" y="1529050"/>
            <a:ext cx="3594300" cy="676800"/>
          </a:xfrm>
          <a:prstGeom prst="flowChartAlternateProcess">
            <a:avLst/>
          </a:prstGeom>
          <a:solidFill>
            <a:srgbClr val="F4CCCC"/>
          </a:solidFill>
          <a:ln cap="flat" cmpd="sng" w="28575">
            <a:solidFill>
              <a:srgbClr val="85200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20">
                <a:solidFill>
                  <a:srgbClr val="783F04"/>
                </a:solidFill>
                <a:latin typeface="Press Start 2P"/>
                <a:ea typeface="Press Start 2P"/>
                <a:cs typeface="Press Start 2P"/>
                <a:sym typeface="Press Start 2P"/>
              </a:rPr>
              <a:t>Salt glands that process and pump out salt from salty seawater. </a:t>
            </a:r>
            <a:endParaRPr b="1" sz="920">
              <a:solidFill>
                <a:srgbClr val="783F04"/>
              </a:solidFill>
              <a:latin typeface="Press Start 2P"/>
              <a:ea typeface="Press Start 2P"/>
              <a:cs typeface="Press Start 2P"/>
              <a:sym typeface="Press Start 2P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9" name="Google Shape;239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34550" y="142300"/>
            <a:ext cx="5674900" cy="843525"/>
          </a:xfrm>
          <a:prstGeom prst="rect">
            <a:avLst/>
          </a:prstGeom>
          <a:noFill/>
          <a:ln>
            <a:noFill/>
          </a:ln>
        </p:spPr>
      </p:pic>
      <p:sp>
        <p:nvSpPr>
          <p:cNvPr id="240" name="Google Shape;240;p40"/>
          <p:cNvSpPr txBox="1"/>
          <p:nvPr/>
        </p:nvSpPr>
        <p:spPr>
          <a:xfrm>
            <a:off x="1663050" y="277713"/>
            <a:ext cx="58179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420">
                <a:solidFill>
                  <a:srgbClr val="990000"/>
                </a:solidFill>
                <a:latin typeface="Press Start 2P"/>
                <a:ea typeface="Press Start 2P"/>
                <a:cs typeface="Press Start 2P"/>
                <a:sym typeface="Press Start 2P"/>
              </a:rPr>
              <a:t>Learn about different types of adaptations! </a:t>
            </a:r>
            <a:endParaRPr b="1" sz="1420">
              <a:solidFill>
                <a:srgbClr val="990000"/>
              </a:solidFill>
              <a:latin typeface="Press Start 2P"/>
              <a:ea typeface="Press Start 2P"/>
              <a:cs typeface="Press Start 2P"/>
              <a:sym typeface="Press Start 2P"/>
            </a:endParaRPr>
          </a:p>
        </p:txBody>
      </p:sp>
      <p:sp>
        <p:nvSpPr>
          <p:cNvPr id="241" name="Google Shape;241;p40"/>
          <p:cNvSpPr/>
          <p:nvPr/>
        </p:nvSpPr>
        <p:spPr>
          <a:xfrm>
            <a:off x="695625" y="2583675"/>
            <a:ext cx="3594300" cy="676800"/>
          </a:xfrm>
          <a:prstGeom prst="flowChartAlternateProcess">
            <a:avLst/>
          </a:prstGeom>
          <a:solidFill>
            <a:srgbClr val="F4CCCC"/>
          </a:solidFill>
          <a:ln cap="flat" cmpd="sng" w="28575">
            <a:solidFill>
              <a:srgbClr val="85200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20">
                <a:solidFill>
                  <a:srgbClr val="783F04"/>
                </a:solidFill>
                <a:latin typeface="Press Start 2P"/>
                <a:ea typeface="Press Start 2P"/>
                <a:cs typeface="Press Start 2P"/>
                <a:sym typeface="Press Start 2P"/>
              </a:rPr>
              <a:t>Growth enzyme released when covered by sand. </a:t>
            </a:r>
            <a:endParaRPr b="1" sz="920">
              <a:solidFill>
                <a:srgbClr val="783F04"/>
              </a:solidFill>
              <a:latin typeface="Press Start 2P"/>
              <a:ea typeface="Press Start 2P"/>
              <a:cs typeface="Press Start 2P"/>
              <a:sym typeface="Press Start 2P"/>
            </a:endParaRPr>
          </a:p>
        </p:txBody>
      </p:sp>
      <p:sp>
        <p:nvSpPr>
          <p:cNvPr id="242" name="Google Shape;242;p40"/>
          <p:cNvSpPr/>
          <p:nvPr/>
        </p:nvSpPr>
        <p:spPr>
          <a:xfrm>
            <a:off x="695625" y="3638300"/>
            <a:ext cx="3594300" cy="676800"/>
          </a:xfrm>
          <a:prstGeom prst="flowChartAlternateProcess">
            <a:avLst/>
          </a:prstGeom>
          <a:solidFill>
            <a:srgbClr val="F4CCCC"/>
          </a:solidFill>
          <a:ln cap="flat" cmpd="sng" w="28575">
            <a:solidFill>
              <a:srgbClr val="85200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20">
                <a:solidFill>
                  <a:srgbClr val="783F04"/>
                </a:solidFill>
                <a:latin typeface="Press Start 2P"/>
                <a:ea typeface="Press Start 2P"/>
                <a:cs typeface="Press Start 2P"/>
                <a:sym typeface="Press Start 2P"/>
              </a:rPr>
              <a:t>Growth enzyme released when covered by sand. </a:t>
            </a:r>
            <a:endParaRPr b="1" sz="920">
              <a:solidFill>
                <a:srgbClr val="783F04"/>
              </a:solidFill>
              <a:latin typeface="Press Start 2P"/>
              <a:ea typeface="Press Start 2P"/>
              <a:cs typeface="Press Start 2P"/>
              <a:sym typeface="Press Start 2P"/>
            </a:endParaRPr>
          </a:p>
        </p:txBody>
      </p:sp>
      <p:sp>
        <p:nvSpPr>
          <p:cNvPr id="243" name="Google Shape;243;p40"/>
          <p:cNvSpPr/>
          <p:nvPr/>
        </p:nvSpPr>
        <p:spPr>
          <a:xfrm>
            <a:off x="4854050" y="1529050"/>
            <a:ext cx="3594300" cy="676800"/>
          </a:xfrm>
          <a:prstGeom prst="flowChartAlternateProcess">
            <a:avLst/>
          </a:prstGeom>
          <a:solidFill>
            <a:srgbClr val="F4CCCC"/>
          </a:solidFill>
          <a:ln cap="flat" cmpd="sng" w="28575">
            <a:solidFill>
              <a:srgbClr val="85200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20">
                <a:solidFill>
                  <a:srgbClr val="783F04"/>
                </a:solidFill>
                <a:latin typeface="Press Start 2P"/>
                <a:ea typeface="Press Start 2P"/>
                <a:cs typeface="Press Start 2P"/>
                <a:sym typeface="Press Start 2P"/>
              </a:rPr>
              <a:t>Waxy leaves help the plant to protect itself from water damage.</a:t>
            </a:r>
            <a:endParaRPr b="1" sz="920">
              <a:solidFill>
                <a:srgbClr val="783F04"/>
              </a:solidFill>
              <a:latin typeface="Press Start 2P"/>
              <a:ea typeface="Press Start 2P"/>
              <a:cs typeface="Press Start 2P"/>
              <a:sym typeface="Press Start 2P"/>
            </a:endParaRPr>
          </a:p>
        </p:txBody>
      </p:sp>
      <p:sp>
        <p:nvSpPr>
          <p:cNvPr id="244" name="Google Shape;244;p40"/>
          <p:cNvSpPr/>
          <p:nvPr/>
        </p:nvSpPr>
        <p:spPr>
          <a:xfrm>
            <a:off x="695625" y="3638300"/>
            <a:ext cx="3594300" cy="676800"/>
          </a:xfrm>
          <a:prstGeom prst="flowChartAlternateProcess">
            <a:avLst/>
          </a:prstGeom>
          <a:solidFill>
            <a:srgbClr val="F4CCCC"/>
          </a:solidFill>
          <a:ln cap="flat" cmpd="sng" w="28575">
            <a:solidFill>
              <a:srgbClr val="85200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20">
                <a:solidFill>
                  <a:srgbClr val="783F04"/>
                </a:solidFill>
                <a:latin typeface="Press Start 2P"/>
                <a:ea typeface="Press Start 2P"/>
                <a:cs typeface="Press Start 2P"/>
                <a:sym typeface="Press Start 2P"/>
              </a:rPr>
              <a:t>Regeneration after damage through ability to sprout from trunk and branches, not just seed.</a:t>
            </a:r>
            <a:endParaRPr b="1" sz="920">
              <a:solidFill>
                <a:srgbClr val="783F04"/>
              </a:solidFill>
              <a:latin typeface="Press Start 2P"/>
              <a:ea typeface="Press Start 2P"/>
              <a:cs typeface="Press Start 2P"/>
              <a:sym typeface="Press Start 2P"/>
            </a:endParaRPr>
          </a:p>
        </p:txBody>
      </p:sp>
      <p:sp>
        <p:nvSpPr>
          <p:cNvPr id="245" name="Google Shape;245;p40"/>
          <p:cNvSpPr/>
          <p:nvPr/>
        </p:nvSpPr>
        <p:spPr>
          <a:xfrm>
            <a:off x="4854050" y="2583675"/>
            <a:ext cx="3594300" cy="676800"/>
          </a:xfrm>
          <a:prstGeom prst="flowChartAlternateProcess">
            <a:avLst/>
          </a:prstGeom>
          <a:solidFill>
            <a:srgbClr val="F4CCCC"/>
          </a:solidFill>
          <a:ln cap="flat" cmpd="sng" w="28575">
            <a:solidFill>
              <a:srgbClr val="85200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20">
                <a:solidFill>
                  <a:srgbClr val="783F04"/>
                </a:solidFill>
                <a:latin typeface="Press Start 2P"/>
                <a:ea typeface="Press Start 2P"/>
                <a:cs typeface="Press Start 2P"/>
                <a:sym typeface="Press Start 2P"/>
              </a:rPr>
              <a:t>Dense foliage, or lots of leaves and stems, help to protect from winds or storms.</a:t>
            </a:r>
            <a:endParaRPr b="1" sz="920">
              <a:solidFill>
                <a:srgbClr val="783F04"/>
              </a:solidFill>
              <a:latin typeface="Press Start 2P"/>
              <a:ea typeface="Press Start 2P"/>
              <a:cs typeface="Press Start 2P"/>
              <a:sym typeface="Press Start 2P"/>
            </a:endParaRPr>
          </a:p>
        </p:txBody>
      </p:sp>
      <p:sp>
        <p:nvSpPr>
          <p:cNvPr id="246" name="Google Shape;246;p40"/>
          <p:cNvSpPr/>
          <p:nvPr/>
        </p:nvSpPr>
        <p:spPr>
          <a:xfrm>
            <a:off x="695625" y="1529050"/>
            <a:ext cx="3594300" cy="676800"/>
          </a:xfrm>
          <a:prstGeom prst="flowChartAlternateProcess">
            <a:avLst/>
          </a:prstGeom>
          <a:solidFill>
            <a:srgbClr val="F4CCCC"/>
          </a:solidFill>
          <a:ln cap="flat" cmpd="sng" w="28575">
            <a:solidFill>
              <a:srgbClr val="85200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20">
                <a:solidFill>
                  <a:srgbClr val="783F04"/>
                </a:solidFill>
                <a:latin typeface="Press Start 2P"/>
                <a:ea typeface="Press Start 2P"/>
                <a:cs typeface="Press Start 2P"/>
                <a:sym typeface="Press Start 2P"/>
              </a:rPr>
              <a:t>Salt glands that process and pump out salt from salty seawater. </a:t>
            </a:r>
            <a:endParaRPr b="1" sz="920">
              <a:solidFill>
                <a:srgbClr val="783F04"/>
              </a:solidFill>
              <a:latin typeface="Press Start 2P"/>
              <a:ea typeface="Press Start 2P"/>
              <a:cs typeface="Press Start 2P"/>
              <a:sym typeface="Press Start 2P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1" name="Google Shape;251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34550" y="142300"/>
            <a:ext cx="5674900" cy="843525"/>
          </a:xfrm>
          <a:prstGeom prst="rect">
            <a:avLst/>
          </a:prstGeom>
          <a:noFill/>
          <a:ln>
            <a:noFill/>
          </a:ln>
        </p:spPr>
      </p:pic>
      <p:sp>
        <p:nvSpPr>
          <p:cNvPr id="252" name="Google Shape;252;p41"/>
          <p:cNvSpPr txBox="1"/>
          <p:nvPr/>
        </p:nvSpPr>
        <p:spPr>
          <a:xfrm>
            <a:off x="1663050" y="277713"/>
            <a:ext cx="58179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420">
                <a:solidFill>
                  <a:srgbClr val="990000"/>
                </a:solidFill>
                <a:latin typeface="Press Start 2P"/>
                <a:ea typeface="Press Start 2P"/>
                <a:cs typeface="Press Start 2P"/>
                <a:sym typeface="Press Start 2P"/>
              </a:rPr>
              <a:t>Learn about different types of adaptations! </a:t>
            </a:r>
            <a:endParaRPr b="1" sz="1420">
              <a:solidFill>
                <a:srgbClr val="990000"/>
              </a:solidFill>
              <a:latin typeface="Press Start 2P"/>
              <a:ea typeface="Press Start 2P"/>
              <a:cs typeface="Press Start 2P"/>
              <a:sym typeface="Press Start 2P"/>
            </a:endParaRPr>
          </a:p>
        </p:txBody>
      </p:sp>
      <p:sp>
        <p:nvSpPr>
          <p:cNvPr id="253" name="Google Shape;253;p41"/>
          <p:cNvSpPr/>
          <p:nvPr/>
        </p:nvSpPr>
        <p:spPr>
          <a:xfrm>
            <a:off x="695625" y="2583675"/>
            <a:ext cx="3594300" cy="676800"/>
          </a:xfrm>
          <a:prstGeom prst="flowChartAlternateProcess">
            <a:avLst/>
          </a:prstGeom>
          <a:solidFill>
            <a:srgbClr val="F4CCCC"/>
          </a:solidFill>
          <a:ln cap="flat" cmpd="sng" w="28575">
            <a:solidFill>
              <a:srgbClr val="85200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20">
                <a:solidFill>
                  <a:srgbClr val="783F04"/>
                </a:solidFill>
                <a:latin typeface="Press Start 2P"/>
                <a:ea typeface="Press Start 2P"/>
                <a:cs typeface="Press Start 2P"/>
                <a:sym typeface="Press Start 2P"/>
              </a:rPr>
              <a:t>Growth enzyme released when covered by sand. </a:t>
            </a:r>
            <a:endParaRPr b="1" sz="920">
              <a:solidFill>
                <a:srgbClr val="783F04"/>
              </a:solidFill>
              <a:latin typeface="Press Start 2P"/>
              <a:ea typeface="Press Start 2P"/>
              <a:cs typeface="Press Start 2P"/>
              <a:sym typeface="Press Start 2P"/>
            </a:endParaRPr>
          </a:p>
        </p:txBody>
      </p:sp>
      <p:sp>
        <p:nvSpPr>
          <p:cNvPr id="254" name="Google Shape;254;p41"/>
          <p:cNvSpPr/>
          <p:nvPr/>
        </p:nvSpPr>
        <p:spPr>
          <a:xfrm>
            <a:off x="695625" y="3638300"/>
            <a:ext cx="3594300" cy="676800"/>
          </a:xfrm>
          <a:prstGeom prst="flowChartAlternateProcess">
            <a:avLst/>
          </a:prstGeom>
          <a:solidFill>
            <a:srgbClr val="F4CCCC"/>
          </a:solidFill>
          <a:ln cap="flat" cmpd="sng" w="28575">
            <a:solidFill>
              <a:srgbClr val="85200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20">
                <a:solidFill>
                  <a:srgbClr val="783F04"/>
                </a:solidFill>
                <a:latin typeface="Press Start 2P"/>
                <a:ea typeface="Press Start 2P"/>
                <a:cs typeface="Press Start 2P"/>
                <a:sym typeface="Press Start 2P"/>
              </a:rPr>
              <a:t>Growth enzyme released when covered by sand. </a:t>
            </a:r>
            <a:endParaRPr b="1" sz="920">
              <a:solidFill>
                <a:srgbClr val="783F04"/>
              </a:solidFill>
              <a:latin typeface="Press Start 2P"/>
              <a:ea typeface="Press Start 2P"/>
              <a:cs typeface="Press Start 2P"/>
              <a:sym typeface="Press Start 2P"/>
            </a:endParaRPr>
          </a:p>
        </p:txBody>
      </p:sp>
      <p:sp>
        <p:nvSpPr>
          <p:cNvPr id="255" name="Google Shape;255;p41"/>
          <p:cNvSpPr/>
          <p:nvPr/>
        </p:nvSpPr>
        <p:spPr>
          <a:xfrm>
            <a:off x="4854050" y="1529050"/>
            <a:ext cx="3594300" cy="676800"/>
          </a:xfrm>
          <a:prstGeom prst="flowChartAlternateProcess">
            <a:avLst/>
          </a:prstGeom>
          <a:solidFill>
            <a:srgbClr val="F4CCCC"/>
          </a:solidFill>
          <a:ln cap="flat" cmpd="sng" w="28575">
            <a:solidFill>
              <a:srgbClr val="85200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20">
                <a:solidFill>
                  <a:srgbClr val="783F04"/>
                </a:solidFill>
                <a:latin typeface="Press Start 2P"/>
                <a:ea typeface="Press Start 2P"/>
                <a:cs typeface="Press Start 2P"/>
                <a:sym typeface="Press Start 2P"/>
              </a:rPr>
              <a:t>Waxy leaves help the plant to protect itself from water damage.</a:t>
            </a:r>
            <a:endParaRPr b="1" sz="920">
              <a:solidFill>
                <a:srgbClr val="783F04"/>
              </a:solidFill>
              <a:latin typeface="Press Start 2P"/>
              <a:ea typeface="Press Start 2P"/>
              <a:cs typeface="Press Start 2P"/>
              <a:sym typeface="Press Start 2P"/>
            </a:endParaRPr>
          </a:p>
        </p:txBody>
      </p:sp>
      <p:sp>
        <p:nvSpPr>
          <p:cNvPr id="256" name="Google Shape;256;p41"/>
          <p:cNvSpPr/>
          <p:nvPr/>
        </p:nvSpPr>
        <p:spPr>
          <a:xfrm>
            <a:off x="695625" y="3638300"/>
            <a:ext cx="3594300" cy="676800"/>
          </a:xfrm>
          <a:prstGeom prst="flowChartAlternateProcess">
            <a:avLst/>
          </a:prstGeom>
          <a:solidFill>
            <a:srgbClr val="F4CCCC"/>
          </a:solidFill>
          <a:ln cap="flat" cmpd="sng" w="28575">
            <a:solidFill>
              <a:srgbClr val="85200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20">
                <a:solidFill>
                  <a:srgbClr val="783F04"/>
                </a:solidFill>
                <a:latin typeface="Press Start 2P"/>
                <a:ea typeface="Press Start 2P"/>
                <a:cs typeface="Press Start 2P"/>
                <a:sym typeface="Press Start 2P"/>
              </a:rPr>
              <a:t>Regeneration after damage through ability to sprout from trunk and branches, not just seed.</a:t>
            </a:r>
            <a:endParaRPr b="1" sz="920">
              <a:solidFill>
                <a:srgbClr val="783F04"/>
              </a:solidFill>
              <a:latin typeface="Press Start 2P"/>
              <a:ea typeface="Press Start 2P"/>
              <a:cs typeface="Press Start 2P"/>
              <a:sym typeface="Press Start 2P"/>
            </a:endParaRPr>
          </a:p>
        </p:txBody>
      </p:sp>
      <p:sp>
        <p:nvSpPr>
          <p:cNvPr id="257" name="Google Shape;257;p41"/>
          <p:cNvSpPr/>
          <p:nvPr/>
        </p:nvSpPr>
        <p:spPr>
          <a:xfrm>
            <a:off x="4854050" y="2583675"/>
            <a:ext cx="3594300" cy="676800"/>
          </a:xfrm>
          <a:prstGeom prst="flowChartAlternateProcess">
            <a:avLst/>
          </a:prstGeom>
          <a:solidFill>
            <a:srgbClr val="F4CCCC"/>
          </a:solidFill>
          <a:ln cap="flat" cmpd="sng" w="28575">
            <a:solidFill>
              <a:srgbClr val="85200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20">
                <a:solidFill>
                  <a:srgbClr val="783F04"/>
                </a:solidFill>
                <a:latin typeface="Press Start 2P"/>
                <a:ea typeface="Press Start 2P"/>
                <a:cs typeface="Press Start 2P"/>
                <a:sym typeface="Press Start 2P"/>
              </a:rPr>
              <a:t>Dense foliage, or lots of leaves and stems, help to protect from winds or storms.</a:t>
            </a:r>
            <a:endParaRPr b="1" sz="920">
              <a:solidFill>
                <a:srgbClr val="783F04"/>
              </a:solidFill>
              <a:latin typeface="Press Start 2P"/>
              <a:ea typeface="Press Start 2P"/>
              <a:cs typeface="Press Start 2P"/>
              <a:sym typeface="Press Start 2P"/>
            </a:endParaRPr>
          </a:p>
        </p:txBody>
      </p:sp>
      <p:sp>
        <p:nvSpPr>
          <p:cNvPr id="258" name="Google Shape;258;p41"/>
          <p:cNvSpPr/>
          <p:nvPr/>
        </p:nvSpPr>
        <p:spPr>
          <a:xfrm>
            <a:off x="4854050" y="3638300"/>
            <a:ext cx="3594300" cy="676800"/>
          </a:xfrm>
          <a:prstGeom prst="flowChartAlternateProcess">
            <a:avLst/>
          </a:prstGeom>
          <a:solidFill>
            <a:srgbClr val="F4CCCC"/>
          </a:solidFill>
          <a:ln cap="flat" cmpd="sng" w="28575">
            <a:solidFill>
              <a:srgbClr val="85200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20">
                <a:solidFill>
                  <a:srgbClr val="783F04"/>
                </a:solidFill>
                <a:latin typeface="Press Start 2P"/>
                <a:ea typeface="Press Start 2P"/>
                <a:cs typeface="Press Start 2P"/>
                <a:sym typeface="Press Start 2P"/>
              </a:rPr>
              <a:t>Spikes help to keep away hungry animals.</a:t>
            </a:r>
            <a:endParaRPr b="1" sz="920">
              <a:solidFill>
                <a:srgbClr val="783F04"/>
              </a:solidFill>
              <a:latin typeface="Press Start 2P"/>
              <a:ea typeface="Press Start 2P"/>
              <a:cs typeface="Press Start 2P"/>
              <a:sym typeface="Press Start 2P"/>
            </a:endParaRPr>
          </a:p>
        </p:txBody>
      </p:sp>
      <p:sp>
        <p:nvSpPr>
          <p:cNvPr id="259" name="Google Shape;259;p41"/>
          <p:cNvSpPr/>
          <p:nvPr/>
        </p:nvSpPr>
        <p:spPr>
          <a:xfrm>
            <a:off x="695625" y="1529050"/>
            <a:ext cx="3594300" cy="676800"/>
          </a:xfrm>
          <a:prstGeom prst="flowChartAlternateProcess">
            <a:avLst/>
          </a:prstGeom>
          <a:solidFill>
            <a:srgbClr val="F4CCCC"/>
          </a:solidFill>
          <a:ln cap="flat" cmpd="sng" w="28575">
            <a:solidFill>
              <a:srgbClr val="85200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20">
                <a:solidFill>
                  <a:srgbClr val="783F04"/>
                </a:solidFill>
                <a:latin typeface="Press Start 2P"/>
                <a:ea typeface="Press Start 2P"/>
                <a:cs typeface="Press Start 2P"/>
                <a:sym typeface="Press Start 2P"/>
              </a:rPr>
              <a:t>Salt glands that process and pump out salt from salty seawater. </a:t>
            </a:r>
            <a:endParaRPr b="1" sz="920">
              <a:solidFill>
                <a:srgbClr val="783F04"/>
              </a:solidFill>
              <a:latin typeface="Press Start 2P"/>
              <a:ea typeface="Press Start 2P"/>
              <a:cs typeface="Press Start 2P"/>
              <a:sym typeface="Press Start 2P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4" name="Google Shape;264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11438" y="699775"/>
            <a:ext cx="4321125" cy="4321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65" name="Google Shape;265;p4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480788" y="749650"/>
            <a:ext cx="4192600" cy="4228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6" name="Google Shape;266;p4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37875" y="2592225"/>
            <a:ext cx="3019425" cy="102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7" name="Google Shape;267;p4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124563" y="840500"/>
            <a:ext cx="3019425" cy="1028700"/>
          </a:xfrm>
          <a:prstGeom prst="rect">
            <a:avLst/>
          </a:prstGeom>
          <a:noFill/>
          <a:ln>
            <a:noFill/>
          </a:ln>
        </p:spPr>
      </p:pic>
      <p:sp>
        <p:nvSpPr>
          <p:cNvPr id="268" name="Google Shape;268;p42"/>
          <p:cNvSpPr txBox="1"/>
          <p:nvPr/>
        </p:nvSpPr>
        <p:spPr>
          <a:xfrm>
            <a:off x="454050" y="2872600"/>
            <a:ext cx="3019500" cy="36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20">
                <a:solidFill>
                  <a:schemeClr val="dk1"/>
                </a:solidFill>
                <a:latin typeface="Press Start 2P"/>
                <a:ea typeface="Press Start 2P"/>
                <a:cs typeface="Press Start 2P"/>
                <a:sym typeface="Press Start 2P"/>
              </a:rPr>
              <a:t>Prickly Pear</a:t>
            </a:r>
            <a:endParaRPr b="1" sz="820">
              <a:solidFill>
                <a:schemeClr val="dk1"/>
              </a:solidFill>
              <a:latin typeface="Press Start 2P"/>
              <a:ea typeface="Press Start 2P"/>
              <a:cs typeface="Press Start 2P"/>
              <a:sym typeface="Press Start 2P"/>
            </a:endParaRPr>
          </a:p>
        </p:txBody>
      </p:sp>
      <p:sp>
        <p:nvSpPr>
          <p:cNvPr id="269" name="Google Shape;269;p42"/>
          <p:cNvSpPr txBox="1"/>
          <p:nvPr/>
        </p:nvSpPr>
        <p:spPr>
          <a:xfrm>
            <a:off x="6553538" y="1116150"/>
            <a:ext cx="2161500" cy="27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20">
                <a:solidFill>
                  <a:schemeClr val="dk1"/>
                </a:solidFill>
                <a:latin typeface="Press Start 2P"/>
                <a:ea typeface="Press Start 2P"/>
                <a:cs typeface="Press Start 2P"/>
                <a:sym typeface="Press Start 2P"/>
              </a:rPr>
              <a:t>Meadow vole</a:t>
            </a:r>
            <a:endParaRPr b="1" sz="1120">
              <a:solidFill>
                <a:schemeClr val="dk1"/>
              </a:solidFill>
              <a:latin typeface="Press Start 2P"/>
              <a:ea typeface="Press Start 2P"/>
              <a:cs typeface="Press Start 2P"/>
              <a:sym typeface="Press Start 2P"/>
            </a:endParaRPr>
          </a:p>
        </p:txBody>
      </p:sp>
      <p:sp>
        <p:nvSpPr>
          <p:cNvPr id="270" name="Google Shape;270;p42"/>
          <p:cNvSpPr txBox="1"/>
          <p:nvPr/>
        </p:nvSpPr>
        <p:spPr>
          <a:xfrm>
            <a:off x="606775" y="214975"/>
            <a:ext cx="8720700" cy="27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20">
                <a:solidFill>
                  <a:schemeClr val="dk1"/>
                </a:solidFill>
                <a:latin typeface="Press Start 2P"/>
                <a:ea typeface="Press Start 2P"/>
                <a:cs typeface="Press Start 2P"/>
                <a:sym typeface="Press Start 2P"/>
              </a:rPr>
              <a:t>PLANT VS CHALLENGE BATTLE ROUND 6</a:t>
            </a:r>
            <a:endParaRPr b="1" sz="1820">
              <a:solidFill>
                <a:schemeClr val="dk1"/>
              </a:solidFill>
              <a:latin typeface="Press Start 2P"/>
              <a:ea typeface="Press Start 2P"/>
              <a:cs typeface="Press Start 2P"/>
              <a:sym typeface="Press Start 2P"/>
            </a:endParaRPr>
          </a:p>
        </p:txBody>
      </p:sp>
      <p:sp>
        <p:nvSpPr>
          <p:cNvPr id="271" name="Google Shape;271;p42"/>
          <p:cNvSpPr txBox="1"/>
          <p:nvPr/>
        </p:nvSpPr>
        <p:spPr>
          <a:xfrm>
            <a:off x="2968950" y="4105025"/>
            <a:ext cx="3216300" cy="7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20">
                <a:solidFill>
                  <a:schemeClr val="dk1"/>
                </a:solidFill>
                <a:latin typeface="Press Start 2P"/>
                <a:ea typeface="Press Start 2P"/>
                <a:cs typeface="Press Start 2P"/>
                <a:sym typeface="Press Start 2P"/>
              </a:rPr>
              <a:t>Meadow vole is thirsty and hungry and sees the Prickly Pear… </a:t>
            </a:r>
            <a:endParaRPr b="1" sz="820">
              <a:solidFill>
                <a:schemeClr val="dk1"/>
              </a:solidFill>
              <a:latin typeface="Press Start 2P"/>
              <a:ea typeface="Press Start 2P"/>
              <a:cs typeface="Press Start 2P"/>
              <a:sym typeface="Press Start 2P"/>
            </a:endParaRPr>
          </a:p>
        </p:txBody>
      </p:sp>
      <p:sp>
        <p:nvSpPr>
          <p:cNvPr id="272" name="Google Shape;272;p42"/>
          <p:cNvSpPr txBox="1"/>
          <p:nvPr/>
        </p:nvSpPr>
        <p:spPr>
          <a:xfrm>
            <a:off x="454038" y="2521400"/>
            <a:ext cx="2161500" cy="27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20">
                <a:solidFill>
                  <a:schemeClr val="accent3"/>
                </a:solidFill>
                <a:latin typeface="Press Start 2P"/>
                <a:ea typeface="Press Start 2P"/>
                <a:cs typeface="Press Start 2P"/>
                <a:sym typeface="Press Start 2P"/>
              </a:rPr>
              <a:t>PLANT</a:t>
            </a:r>
            <a:endParaRPr b="1" sz="1120">
              <a:solidFill>
                <a:schemeClr val="accent3"/>
              </a:solidFill>
              <a:latin typeface="Press Start 2P"/>
              <a:ea typeface="Press Start 2P"/>
              <a:cs typeface="Press Start 2P"/>
              <a:sym typeface="Press Start 2P"/>
            </a:endParaRPr>
          </a:p>
        </p:txBody>
      </p:sp>
      <p:sp>
        <p:nvSpPr>
          <p:cNvPr id="273" name="Google Shape;273;p42"/>
          <p:cNvSpPr txBox="1"/>
          <p:nvPr/>
        </p:nvSpPr>
        <p:spPr>
          <a:xfrm>
            <a:off x="6840113" y="749650"/>
            <a:ext cx="2161500" cy="27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20">
                <a:solidFill>
                  <a:schemeClr val="accent3"/>
                </a:solidFill>
                <a:latin typeface="Press Start 2P"/>
                <a:ea typeface="Press Start 2P"/>
                <a:cs typeface="Press Start 2P"/>
                <a:sym typeface="Press Start 2P"/>
              </a:rPr>
              <a:t>CHALLENGE</a:t>
            </a:r>
            <a:endParaRPr b="1" sz="1120">
              <a:solidFill>
                <a:schemeClr val="accent3"/>
              </a:solidFill>
              <a:latin typeface="Press Start 2P"/>
              <a:ea typeface="Press Start 2P"/>
              <a:cs typeface="Press Start 2P"/>
              <a:sym typeface="Press Start 2P"/>
            </a:endParaRPr>
          </a:p>
        </p:txBody>
      </p:sp>
      <p:pic>
        <p:nvPicPr>
          <p:cNvPr id="274" name="Google Shape;274;p4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582525" y="2319587"/>
            <a:ext cx="2361549" cy="1573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5" name="Google Shape;275;p42"/>
          <p:cNvPicPr preferRelativeResize="0"/>
          <p:nvPr/>
        </p:nvPicPr>
        <p:blipFill rotWithShape="1">
          <a:blip r:embed="rId8">
            <a:alphaModFix/>
          </a:blip>
          <a:srcRect b="0" l="36143" r="0" t="0"/>
          <a:stretch/>
        </p:blipFill>
        <p:spPr>
          <a:xfrm>
            <a:off x="5006350" y="1231250"/>
            <a:ext cx="1364076" cy="14310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0" name="Google Shape;280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11438" y="699775"/>
            <a:ext cx="4321125" cy="4321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81" name="Google Shape;281;p4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480788" y="749650"/>
            <a:ext cx="4192600" cy="4228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2" name="Google Shape;282;p4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124575" y="840500"/>
            <a:ext cx="3019425" cy="102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3" name="Google Shape;283;p4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37863" y="2592225"/>
            <a:ext cx="3019425" cy="1028700"/>
          </a:xfrm>
          <a:prstGeom prst="rect">
            <a:avLst/>
          </a:prstGeom>
          <a:noFill/>
          <a:ln>
            <a:noFill/>
          </a:ln>
        </p:spPr>
      </p:pic>
      <p:sp>
        <p:nvSpPr>
          <p:cNvPr id="284" name="Google Shape;284;p43"/>
          <p:cNvSpPr txBox="1"/>
          <p:nvPr/>
        </p:nvSpPr>
        <p:spPr>
          <a:xfrm>
            <a:off x="606775" y="214975"/>
            <a:ext cx="8720700" cy="27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20">
                <a:solidFill>
                  <a:schemeClr val="dk1"/>
                </a:solidFill>
                <a:latin typeface="Press Start 2P"/>
                <a:ea typeface="Press Start 2P"/>
                <a:cs typeface="Press Start 2P"/>
                <a:sym typeface="Press Start 2P"/>
              </a:rPr>
              <a:t>PLANT VS CHALLENGE BATTLE ROUND 6</a:t>
            </a:r>
            <a:endParaRPr b="1" sz="1820">
              <a:solidFill>
                <a:schemeClr val="dk1"/>
              </a:solidFill>
              <a:latin typeface="Press Start 2P"/>
              <a:ea typeface="Press Start 2P"/>
              <a:cs typeface="Press Start 2P"/>
              <a:sym typeface="Press Start 2P"/>
            </a:endParaRPr>
          </a:p>
        </p:txBody>
      </p:sp>
      <p:sp>
        <p:nvSpPr>
          <p:cNvPr id="285" name="Google Shape;285;p43"/>
          <p:cNvSpPr txBox="1"/>
          <p:nvPr/>
        </p:nvSpPr>
        <p:spPr>
          <a:xfrm>
            <a:off x="2935650" y="4173175"/>
            <a:ext cx="3282900" cy="652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20">
                <a:solidFill>
                  <a:schemeClr val="dk1"/>
                </a:solidFill>
                <a:latin typeface="Press Start 2P"/>
                <a:ea typeface="Press Start 2P"/>
                <a:cs typeface="Press Start 2P"/>
                <a:sym typeface="Press Start 2P"/>
              </a:rPr>
              <a:t>But Prickly Pear uses its secret adaptation and survives! </a:t>
            </a:r>
            <a:endParaRPr b="1" sz="920">
              <a:solidFill>
                <a:schemeClr val="dk1"/>
              </a:solidFill>
              <a:latin typeface="Press Start 2P"/>
              <a:ea typeface="Press Start 2P"/>
              <a:cs typeface="Press Start 2P"/>
              <a:sym typeface="Press Start 2P"/>
            </a:endParaRPr>
          </a:p>
        </p:txBody>
      </p:sp>
      <p:sp>
        <p:nvSpPr>
          <p:cNvPr id="286" name="Google Shape;286;p43"/>
          <p:cNvSpPr txBox="1"/>
          <p:nvPr/>
        </p:nvSpPr>
        <p:spPr>
          <a:xfrm>
            <a:off x="454038" y="2521400"/>
            <a:ext cx="2161500" cy="27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20">
                <a:solidFill>
                  <a:schemeClr val="accent3"/>
                </a:solidFill>
                <a:latin typeface="Press Start 2P"/>
                <a:ea typeface="Press Start 2P"/>
                <a:cs typeface="Press Start 2P"/>
                <a:sym typeface="Press Start 2P"/>
              </a:rPr>
              <a:t>PLANT</a:t>
            </a:r>
            <a:endParaRPr b="1" sz="1120">
              <a:solidFill>
                <a:schemeClr val="accent3"/>
              </a:solidFill>
              <a:latin typeface="Press Start 2P"/>
              <a:ea typeface="Press Start 2P"/>
              <a:cs typeface="Press Start 2P"/>
              <a:sym typeface="Press Start 2P"/>
            </a:endParaRPr>
          </a:p>
        </p:txBody>
      </p:sp>
      <p:sp>
        <p:nvSpPr>
          <p:cNvPr id="287" name="Google Shape;287;p43"/>
          <p:cNvSpPr txBox="1"/>
          <p:nvPr/>
        </p:nvSpPr>
        <p:spPr>
          <a:xfrm>
            <a:off x="6840113" y="749650"/>
            <a:ext cx="2161500" cy="27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20">
                <a:solidFill>
                  <a:schemeClr val="accent3"/>
                </a:solidFill>
                <a:latin typeface="Press Start 2P"/>
                <a:ea typeface="Press Start 2P"/>
                <a:cs typeface="Press Start 2P"/>
                <a:sym typeface="Press Start 2P"/>
              </a:rPr>
              <a:t>CHALLENGE</a:t>
            </a:r>
            <a:endParaRPr b="1" sz="1120">
              <a:solidFill>
                <a:schemeClr val="accent3"/>
              </a:solidFill>
              <a:latin typeface="Press Start 2P"/>
              <a:ea typeface="Press Start 2P"/>
              <a:cs typeface="Press Start 2P"/>
              <a:sym typeface="Press Start 2P"/>
            </a:endParaRPr>
          </a:p>
        </p:txBody>
      </p:sp>
      <p:sp>
        <p:nvSpPr>
          <p:cNvPr id="288" name="Google Shape;288;p43"/>
          <p:cNvSpPr txBox="1"/>
          <p:nvPr/>
        </p:nvSpPr>
        <p:spPr>
          <a:xfrm>
            <a:off x="6553538" y="1116150"/>
            <a:ext cx="2161500" cy="27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20">
                <a:solidFill>
                  <a:schemeClr val="dk1"/>
                </a:solidFill>
                <a:latin typeface="Press Start 2P"/>
                <a:ea typeface="Press Start 2P"/>
                <a:cs typeface="Press Start 2P"/>
                <a:sym typeface="Press Start 2P"/>
              </a:rPr>
              <a:t>Meadow vole</a:t>
            </a:r>
            <a:endParaRPr b="1" sz="1120">
              <a:solidFill>
                <a:schemeClr val="dk1"/>
              </a:solidFill>
              <a:latin typeface="Press Start 2P"/>
              <a:ea typeface="Press Start 2P"/>
              <a:cs typeface="Press Start 2P"/>
              <a:sym typeface="Press Start 2P"/>
            </a:endParaRPr>
          </a:p>
        </p:txBody>
      </p:sp>
      <p:sp>
        <p:nvSpPr>
          <p:cNvPr id="289" name="Google Shape;289;p43"/>
          <p:cNvSpPr txBox="1"/>
          <p:nvPr/>
        </p:nvSpPr>
        <p:spPr>
          <a:xfrm>
            <a:off x="454050" y="2872600"/>
            <a:ext cx="3019500" cy="36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20">
                <a:solidFill>
                  <a:schemeClr val="dk1"/>
                </a:solidFill>
                <a:latin typeface="Press Start 2P"/>
                <a:ea typeface="Press Start 2P"/>
                <a:cs typeface="Press Start 2P"/>
                <a:sym typeface="Press Start 2P"/>
              </a:rPr>
              <a:t>Prickly Pear</a:t>
            </a:r>
            <a:endParaRPr b="1" sz="820">
              <a:solidFill>
                <a:schemeClr val="dk1"/>
              </a:solidFill>
              <a:latin typeface="Press Start 2P"/>
              <a:ea typeface="Press Start 2P"/>
              <a:cs typeface="Press Start 2P"/>
              <a:sym typeface="Press Start 2P"/>
            </a:endParaRPr>
          </a:p>
        </p:txBody>
      </p:sp>
      <p:pic>
        <p:nvPicPr>
          <p:cNvPr id="290" name="Google Shape;290;p4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582525" y="2319587"/>
            <a:ext cx="2361549" cy="1573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1" name="Google Shape;291;p43"/>
          <p:cNvPicPr preferRelativeResize="0"/>
          <p:nvPr/>
        </p:nvPicPr>
        <p:blipFill rotWithShape="1">
          <a:blip r:embed="rId8">
            <a:alphaModFix/>
          </a:blip>
          <a:srcRect b="0" l="36143" r="0" t="0"/>
          <a:stretch/>
        </p:blipFill>
        <p:spPr>
          <a:xfrm>
            <a:off x="5006350" y="1231250"/>
            <a:ext cx="1364076" cy="14310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" name="Google Shape;296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34550" y="142300"/>
            <a:ext cx="5674900" cy="843525"/>
          </a:xfrm>
          <a:prstGeom prst="rect">
            <a:avLst/>
          </a:prstGeom>
          <a:noFill/>
          <a:ln>
            <a:noFill/>
          </a:ln>
        </p:spPr>
      </p:pic>
      <p:sp>
        <p:nvSpPr>
          <p:cNvPr id="297" name="Google Shape;297;p44"/>
          <p:cNvSpPr/>
          <p:nvPr/>
        </p:nvSpPr>
        <p:spPr>
          <a:xfrm>
            <a:off x="695625" y="2583675"/>
            <a:ext cx="3594300" cy="676800"/>
          </a:xfrm>
          <a:prstGeom prst="flowChartAlternateProcess">
            <a:avLst/>
          </a:prstGeom>
          <a:solidFill>
            <a:srgbClr val="F4CCCC"/>
          </a:solidFill>
          <a:ln cap="flat" cmpd="sng" w="28575">
            <a:solidFill>
              <a:srgbClr val="85200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20">
                <a:solidFill>
                  <a:srgbClr val="783F04"/>
                </a:solidFill>
                <a:latin typeface="Press Start 2P"/>
                <a:ea typeface="Press Start 2P"/>
                <a:cs typeface="Press Start 2P"/>
                <a:sym typeface="Press Start 2P"/>
              </a:rPr>
              <a:t>Growth enzyme</a:t>
            </a:r>
            <a:endParaRPr b="1" sz="920">
              <a:solidFill>
                <a:srgbClr val="783F04"/>
              </a:solidFill>
              <a:latin typeface="Press Start 2P"/>
              <a:ea typeface="Press Start 2P"/>
              <a:cs typeface="Press Start 2P"/>
              <a:sym typeface="Press Start 2P"/>
            </a:endParaRPr>
          </a:p>
        </p:txBody>
      </p:sp>
      <p:sp>
        <p:nvSpPr>
          <p:cNvPr id="298" name="Google Shape;298;p44"/>
          <p:cNvSpPr/>
          <p:nvPr/>
        </p:nvSpPr>
        <p:spPr>
          <a:xfrm>
            <a:off x="695625" y="3638300"/>
            <a:ext cx="3594300" cy="676800"/>
          </a:xfrm>
          <a:prstGeom prst="flowChartAlternateProcess">
            <a:avLst/>
          </a:prstGeom>
          <a:solidFill>
            <a:srgbClr val="F4CCCC"/>
          </a:solidFill>
          <a:ln cap="flat" cmpd="sng" w="28575">
            <a:solidFill>
              <a:srgbClr val="85200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20">
                <a:solidFill>
                  <a:srgbClr val="783F04"/>
                </a:solidFill>
                <a:latin typeface="Press Start 2P"/>
                <a:ea typeface="Press Start 2P"/>
                <a:cs typeface="Press Start 2P"/>
                <a:sym typeface="Press Start 2P"/>
              </a:rPr>
              <a:t>Regrow from trunk and stems</a:t>
            </a:r>
            <a:endParaRPr b="1" sz="920">
              <a:solidFill>
                <a:srgbClr val="783F04"/>
              </a:solidFill>
              <a:latin typeface="Press Start 2P"/>
              <a:ea typeface="Press Start 2P"/>
              <a:cs typeface="Press Start 2P"/>
              <a:sym typeface="Press Start 2P"/>
            </a:endParaRPr>
          </a:p>
        </p:txBody>
      </p:sp>
      <p:sp>
        <p:nvSpPr>
          <p:cNvPr id="299" name="Google Shape;299;p44"/>
          <p:cNvSpPr/>
          <p:nvPr/>
        </p:nvSpPr>
        <p:spPr>
          <a:xfrm>
            <a:off x="4854050" y="1529050"/>
            <a:ext cx="3594300" cy="676800"/>
          </a:xfrm>
          <a:prstGeom prst="flowChartAlternateProcess">
            <a:avLst/>
          </a:prstGeom>
          <a:solidFill>
            <a:srgbClr val="F4CCCC"/>
          </a:solidFill>
          <a:ln cap="flat" cmpd="sng" w="28575">
            <a:solidFill>
              <a:srgbClr val="85200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20">
                <a:solidFill>
                  <a:srgbClr val="783F04"/>
                </a:solidFill>
                <a:latin typeface="Press Start 2P"/>
                <a:ea typeface="Press Start 2P"/>
                <a:cs typeface="Press Start 2P"/>
                <a:sym typeface="Press Start 2P"/>
              </a:rPr>
              <a:t>Waxy leaf</a:t>
            </a:r>
            <a:endParaRPr b="1" sz="920">
              <a:solidFill>
                <a:srgbClr val="783F04"/>
              </a:solidFill>
              <a:latin typeface="Press Start 2P"/>
              <a:ea typeface="Press Start 2P"/>
              <a:cs typeface="Press Start 2P"/>
              <a:sym typeface="Press Start 2P"/>
            </a:endParaRPr>
          </a:p>
        </p:txBody>
      </p:sp>
      <p:sp>
        <p:nvSpPr>
          <p:cNvPr id="300" name="Google Shape;300;p44"/>
          <p:cNvSpPr/>
          <p:nvPr/>
        </p:nvSpPr>
        <p:spPr>
          <a:xfrm>
            <a:off x="4854050" y="2583675"/>
            <a:ext cx="3594300" cy="676800"/>
          </a:xfrm>
          <a:prstGeom prst="flowChartAlternateProcess">
            <a:avLst/>
          </a:prstGeom>
          <a:solidFill>
            <a:srgbClr val="F4CCCC"/>
          </a:solidFill>
          <a:ln cap="flat" cmpd="sng" w="28575">
            <a:solidFill>
              <a:srgbClr val="85200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20">
                <a:solidFill>
                  <a:srgbClr val="783F04"/>
                </a:solidFill>
                <a:latin typeface="Press Start 2P"/>
                <a:ea typeface="Press Start 2P"/>
                <a:cs typeface="Press Start 2P"/>
                <a:sym typeface="Press Start 2P"/>
              </a:rPr>
              <a:t>Dense foliage</a:t>
            </a:r>
            <a:endParaRPr b="1" sz="920">
              <a:solidFill>
                <a:srgbClr val="783F04"/>
              </a:solidFill>
              <a:latin typeface="Press Start 2P"/>
              <a:ea typeface="Press Start 2P"/>
              <a:cs typeface="Press Start 2P"/>
              <a:sym typeface="Press Start 2P"/>
            </a:endParaRPr>
          </a:p>
        </p:txBody>
      </p:sp>
      <p:sp>
        <p:nvSpPr>
          <p:cNvPr id="301" name="Google Shape;301;p44"/>
          <p:cNvSpPr/>
          <p:nvPr/>
        </p:nvSpPr>
        <p:spPr>
          <a:xfrm>
            <a:off x="4854050" y="3638300"/>
            <a:ext cx="3594300" cy="676800"/>
          </a:xfrm>
          <a:prstGeom prst="flowChartAlternateProcess">
            <a:avLst/>
          </a:prstGeom>
          <a:solidFill>
            <a:srgbClr val="F4CCCC"/>
          </a:solidFill>
          <a:ln cap="flat" cmpd="sng" w="28575">
            <a:solidFill>
              <a:srgbClr val="85200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20">
                <a:solidFill>
                  <a:srgbClr val="783F04"/>
                </a:solidFill>
                <a:latin typeface="Press Start 2P"/>
                <a:ea typeface="Press Start 2P"/>
                <a:cs typeface="Press Start 2P"/>
                <a:sym typeface="Press Start 2P"/>
              </a:rPr>
              <a:t>Spikes</a:t>
            </a:r>
            <a:endParaRPr b="1" sz="920">
              <a:solidFill>
                <a:srgbClr val="783F04"/>
              </a:solidFill>
              <a:latin typeface="Press Start 2P"/>
              <a:ea typeface="Press Start 2P"/>
              <a:cs typeface="Press Start 2P"/>
              <a:sym typeface="Press Start 2P"/>
            </a:endParaRPr>
          </a:p>
        </p:txBody>
      </p:sp>
      <p:sp>
        <p:nvSpPr>
          <p:cNvPr id="302" name="Google Shape;302;p44"/>
          <p:cNvSpPr/>
          <p:nvPr/>
        </p:nvSpPr>
        <p:spPr>
          <a:xfrm>
            <a:off x="695625" y="1529050"/>
            <a:ext cx="3594300" cy="676800"/>
          </a:xfrm>
          <a:prstGeom prst="flowChartAlternateProcess">
            <a:avLst/>
          </a:prstGeom>
          <a:solidFill>
            <a:srgbClr val="F4CCCC"/>
          </a:solidFill>
          <a:ln cap="flat" cmpd="sng" w="28575">
            <a:solidFill>
              <a:srgbClr val="85200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20">
                <a:solidFill>
                  <a:srgbClr val="783F04"/>
                </a:solidFill>
                <a:latin typeface="Press Start 2P"/>
                <a:ea typeface="Press Start 2P"/>
                <a:cs typeface="Press Start 2P"/>
                <a:sym typeface="Press Start 2P"/>
              </a:rPr>
              <a:t>Salt glands</a:t>
            </a:r>
            <a:endParaRPr b="1" sz="920">
              <a:solidFill>
                <a:srgbClr val="783F04"/>
              </a:solidFill>
              <a:latin typeface="Press Start 2P"/>
              <a:ea typeface="Press Start 2P"/>
              <a:cs typeface="Press Start 2P"/>
              <a:sym typeface="Press Start 2P"/>
            </a:endParaRPr>
          </a:p>
        </p:txBody>
      </p:sp>
      <p:sp>
        <p:nvSpPr>
          <p:cNvPr id="303" name="Google Shape;303;p44"/>
          <p:cNvSpPr txBox="1"/>
          <p:nvPr/>
        </p:nvSpPr>
        <p:spPr>
          <a:xfrm>
            <a:off x="1663050" y="277725"/>
            <a:ext cx="56748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420">
                <a:solidFill>
                  <a:srgbClr val="990000"/>
                </a:solidFill>
                <a:latin typeface="Press Start 2P"/>
                <a:ea typeface="Press Start 2P"/>
                <a:cs typeface="Press Start 2P"/>
                <a:sym typeface="Press Start 2P"/>
              </a:rPr>
              <a:t>Which adaptation power did this plant use?</a:t>
            </a:r>
            <a:endParaRPr b="1" sz="1420">
              <a:solidFill>
                <a:srgbClr val="990000"/>
              </a:solidFill>
              <a:latin typeface="Press Start 2P"/>
              <a:ea typeface="Press Start 2P"/>
              <a:cs typeface="Press Start 2P"/>
              <a:sym typeface="Press Start 2P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8"/>
          <p:cNvSpPr txBox="1"/>
          <p:nvPr/>
        </p:nvSpPr>
        <p:spPr>
          <a:xfrm>
            <a:off x="311700" y="21547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solidFill>
                  <a:schemeClr val="lt1"/>
                </a:solidFill>
                <a:highlight>
                  <a:schemeClr val="dk1"/>
                </a:highlight>
                <a:latin typeface="Montserrat"/>
                <a:ea typeface="Montserrat"/>
                <a:cs typeface="Montserrat"/>
                <a:sym typeface="Montserrat"/>
              </a:rPr>
              <a:t>What makes Rockaway a special place?</a:t>
            </a:r>
            <a:endParaRPr b="1" sz="2800">
              <a:solidFill>
                <a:schemeClr val="lt1"/>
              </a:solidFill>
              <a:highlight>
                <a:schemeClr val="dk1"/>
              </a:highlight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7" name="Google Shape;77;p18"/>
          <p:cNvSpPr txBox="1"/>
          <p:nvPr/>
        </p:nvSpPr>
        <p:spPr>
          <a:xfrm>
            <a:off x="758725" y="204110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23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Brainstorm some ideas as a class!</a:t>
            </a:r>
            <a:endParaRPr b="1" i="1" sz="23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7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" name="Google Shape;308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34550" y="142300"/>
            <a:ext cx="5674900" cy="843525"/>
          </a:xfrm>
          <a:prstGeom prst="rect">
            <a:avLst/>
          </a:prstGeom>
          <a:noFill/>
          <a:ln>
            <a:noFill/>
          </a:ln>
        </p:spPr>
      </p:pic>
      <p:sp>
        <p:nvSpPr>
          <p:cNvPr id="309" name="Google Shape;309;p45"/>
          <p:cNvSpPr/>
          <p:nvPr/>
        </p:nvSpPr>
        <p:spPr>
          <a:xfrm>
            <a:off x="695625" y="2583675"/>
            <a:ext cx="3594300" cy="676800"/>
          </a:xfrm>
          <a:prstGeom prst="flowChartAlternateProcess">
            <a:avLst/>
          </a:prstGeom>
          <a:solidFill>
            <a:srgbClr val="F4CCCC"/>
          </a:solidFill>
          <a:ln cap="flat" cmpd="sng" w="28575">
            <a:solidFill>
              <a:srgbClr val="85200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20">
                <a:solidFill>
                  <a:srgbClr val="783F04"/>
                </a:solidFill>
                <a:latin typeface="Press Start 2P"/>
                <a:ea typeface="Press Start 2P"/>
                <a:cs typeface="Press Start 2P"/>
                <a:sym typeface="Press Start 2P"/>
              </a:rPr>
              <a:t>Growth enzyme</a:t>
            </a:r>
            <a:endParaRPr b="1" sz="920">
              <a:solidFill>
                <a:srgbClr val="783F04"/>
              </a:solidFill>
              <a:latin typeface="Press Start 2P"/>
              <a:ea typeface="Press Start 2P"/>
              <a:cs typeface="Press Start 2P"/>
              <a:sym typeface="Press Start 2P"/>
            </a:endParaRPr>
          </a:p>
        </p:txBody>
      </p:sp>
      <p:sp>
        <p:nvSpPr>
          <p:cNvPr id="310" name="Google Shape;310;p45"/>
          <p:cNvSpPr/>
          <p:nvPr/>
        </p:nvSpPr>
        <p:spPr>
          <a:xfrm>
            <a:off x="695625" y="3638300"/>
            <a:ext cx="3594300" cy="676800"/>
          </a:xfrm>
          <a:prstGeom prst="flowChartAlternateProcess">
            <a:avLst/>
          </a:prstGeom>
          <a:solidFill>
            <a:srgbClr val="F4CCCC"/>
          </a:solidFill>
          <a:ln cap="flat" cmpd="sng" w="28575">
            <a:solidFill>
              <a:srgbClr val="85200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20">
                <a:solidFill>
                  <a:srgbClr val="783F04"/>
                </a:solidFill>
                <a:latin typeface="Press Start 2P"/>
                <a:ea typeface="Press Start 2P"/>
                <a:cs typeface="Press Start 2P"/>
                <a:sym typeface="Press Start 2P"/>
              </a:rPr>
              <a:t>Regrow from trunk and stems</a:t>
            </a:r>
            <a:endParaRPr b="1" sz="920">
              <a:solidFill>
                <a:srgbClr val="783F04"/>
              </a:solidFill>
              <a:latin typeface="Press Start 2P"/>
              <a:ea typeface="Press Start 2P"/>
              <a:cs typeface="Press Start 2P"/>
              <a:sym typeface="Press Start 2P"/>
            </a:endParaRPr>
          </a:p>
        </p:txBody>
      </p:sp>
      <p:sp>
        <p:nvSpPr>
          <p:cNvPr id="311" name="Google Shape;311;p45"/>
          <p:cNvSpPr/>
          <p:nvPr/>
        </p:nvSpPr>
        <p:spPr>
          <a:xfrm>
            <a:off x="4854050" y="1529050"/>
            <a:ext cx="3594300" cy="676800"/>
          </a:xfrm>
          <a:prstGeom prst="flowChartAlternateProcess">
            <a:avLst/>
          </a:prstGeom>
          <a:solidFill>
            <a:srgbClr val="F4CCCC"/>
          </a:solidFill>
          <a:ln cap="flat" cmpd="sng" w="28575">
            <a:solidFill>
              <a:srgbClr val="85200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20">
                <a:solidFill>
                  <a:srgbClr val="783F04"/>
                </a:solidFill>
                <a:latin typeface="Press Start 2P"/>
                <a:ea typeface="Press Start 2P"/>
                <a:cs typeface="Press Start 2P"/>
                <a:sym typeface="Press Start 2P"/>
              </a:rPr>
              <a:t>Waxy leaf</a:t>
            </a:r>
            <a:endParaRPr b="1" sz="920">
              <a:solidFill>
                <a:srgbClr val="783F04"/>
              </a:solidFill>
              <a:latin typeface="Press Start 2P"/>
              <a:ea typeface="Press Start 2P"/>
              <a:cs typeface="Press Start 2P"/>
              <a:sym typeface="Press Start 2P"/>
            </a:endParaRPr>
          </a:p>
        </p:txBody>
      </p:sp>
      <p:sp>
        <p:nvSpPr>
          <p:cNvPr id="312" name="Google Shape;312;p45"/>
          <p:cNvSpPr/>
          <p:nvPr/>
        </p:nvSpPr>
        <p:spPr>
          <a:xfrm>
            <a:off x="4854050" y="2583675"/>
            <a:ext cx="3594300" cy="676800"/>
          </a:xfrm>
          <a:prstGeom prst="flowChartAlternateProcess">
            <a:avLst/>
          </a:prstGeom>
          <a:solidFill>
            <a:srgbClr val="F4CCCC"/>
          </a:solidFill>
          <a:ln cap="flat" cmpd="sng" w="28575">
            <a:solidFill>
              <a:srgbClr val="85200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20">
                <a:solidFill>
                  <a:srgbClr val="783F04"/>
                </a:solidFill>
                <a:latin typeface="Press Start 2P"/>
                <a:ea typeface="Press Start 2P"/>
                <a:cs typeface="Press Start 2P"/>
                <a:sym typeface="Press Start 2P"/>
              </a:rPr>
              <a:t>Dense foliage</a:t>
            </a:r>
            <a:endParaRPr b="1" sz="920">
              <a:solidFill>
                <a:srgbClr val="783F04"/>
              </a:solidFill>
              <a:latin typeface="Press Start 2P"/>
              <a:ea typeface="Press Start 2P"/>
              <a:cs typeface="Press Start 2P"/>
              <a:sym typeface="Press Start 2P"/>
            </a:endParaRPr>
          </a:p>
        </p:txBody>
      </p:sp>
      <p:sp>
        <p:nvSpPr>
          <p:cNvPr id="313" name="Google Shape;313;p45"/>
          <p:cNvSpPr txBox="1"/>
          <p:nvPr/>
        </p:nvSpPr>
        <p:spPr>
          <a:xfrm>
            <a:off x="1663050" y="277725"/>
            <a:ext cx="56748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420">
                <a:solidFill>
                  <a:srgbClr val="990000"/>
                </a:solidFill>
                <a:latin typeface="Press Start 2P"/>
                <a:ea typeface="Press Start 2P"/>
                <a:cs typeface="Press Start 2P"/>
                <a:sym typeface="Press Start 2P"/>
              </a:rPr>
              <a:t>Which adaptation power did this plant use?</a:t>
            </a:r>
            <a:endParaRPr b="1" sz="1420">
              <a:solidFill>
                <a:srgbClr val="990000"/>
              </a:solidFill>
              <a:latin typeface="Press Start 2P"/>
              <a:ea typeface="Press Start 2P"/>
              <a:cs typeface="Press Start 2P"/>
              <a:sym typeface="Press Start 2P"/>
            </a:endParaRPr>
          </a:p>
        </p:txBody>
      </p:sp>
      <p:sp>
        <p:nvSpPr>
          <p:cNvPr id="314" name="Google Shape;314;p45"/>
          <p:cNvSpPr/>
          <p:nvPr/>
        </p:nvSpPr>
        <p:spPr>
          <a:xfrm>
            <a:off x="4854050" y="3638300"/>
            <a:ext cx="3594300" cy="676800"/>
          </a:xfrm>
          <a:prstGeom prst="flowChartAlternateProcess">
            <a:avLst/>
          </a:prstGeom>
          <a:solidFill>
            <a:srgbClr val="F4F8C2"/>
          </a:solidFill>
          <a:ln cap="flat" cmpd="sng" w="28575">
            <a:solidFill>
              <a:srgbClr val="85200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20">
                <a:solidFill>
                  <a:srgbClr val="783F04"/>
                </a:solidFill>
                <a:latin typeface="Press Start 2P"/>
                <a:ea typeface="Press Start 2P"/>
                <a:cs typeface="Press Start 2P"/>
                <a:sym typeface="Press Start 2P"/>
              </a:rPr>
              <a:t>Spikes help to keep away hungry animals.</a:t>
            </a:r>
            <a:endParaRPr b="1" sz="920">
              <a:solidFill>
                <a:srgbClr val="783F04"/>
              </a:solidFill>
              <a:latin typeface="Press Start 2P"/>
              <a:ea typeface="Press Start 2P"/>
              <a:cs typeface="Press Start 2P"/>
              <a:sym typeface="Press Start 2P"/>
            </a:endParaRPr>
          </a:p>
        </p:txBody>
      </p:sp>
      <p:sp>
        <p:nvSpPr>
          <p:cNvPr id="315" name="Google Shape;315;p45"/>
          <p:cNvSpPr/>
          <p:nvPr/>
        </p:nvSpPr>
        <p:spPr>
          <a:xfrm>
            <a:off x="695625" y="1529050"/>
            <a:ext cx="3594300" cy="676800"/>
          </a:xfrm>
          <a:prstGeom prst="flowChartAlternateProcess">
            <a:avLst/>
          </a:prstGeom>
          <a:solidFill>
            <a:srgbClr val="F4CCCC"/>
          </a:solidFill>
          <a:ln cap="flat" cmpd="sng" w="28575">
            <a:solidFill>
              <a:srgbClr val="85200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20">
                <a:solidFill>
                  <a:srgbClr val="783F04"/>
                </a:solidFill>
                <a:latin typeface="Press Start 2P"/>
                <a:ea typeface="Press Start 2P"/>
                <a:cs typeface="Press Start 2P"/>
                <a:sym typeface="Press Start 2P"/>
              </a:rPr>
              <a:t>Salt glands</a:t>
            </a:r>
            <a:endParaRPr b="1" sz="920">
              <a:solidFill>
                <a:srgbClr val="783F04"/>
              </a:solidFill>
              <a:latin typeface="Press Start 2P"/>
              <a:ea typeface="Press Start 2P"/>
              <a:cs typeface="Press Start 2P"/>
              <a:sym typeface="Press Start 2P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9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0" name="Google Shape;320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11438" y="699775"/>
            <a:ext cx="4321125" cy="4321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321" name="Google Shape;321;p4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480788" y="749650"/>
            <a:ext cx="4192600" cy="4228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2" name="Google Shape;322;p4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37875" y="2592225"/>
            <a:ext cx="3019425" cy="102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3" name="Google Shape;323;p4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124563" y="840500"/>
            <a:ext cx="3019425" cy="1028700"/>
          </a:xfrm>
          <a:prstGeom prst="rect">
            <a:avLst/>
          </a:prstGeom>
          <a:noFill/>
          <a:ln>
            <a:noFill/>
          </a:ln>
        </p:spPr>
      </p:pic>
      <p:sp>
        <p:nvSpPr>
          <p:cNvPr id="324" name="Google Shape;324;p46"/>
          <p:cNvSpPr txBox="1"/>
          <p:nvPr/>
        </p:nvSpPr>
        <p:spPr>
          <a:xfrm>
            <a:off x="505575" y="2882850"/>
            <a:ext cx="2161500" cy="27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20">
                <a:solidFill>
                  <a:schemeClr val="dk1"/>
                </a:solidFill>
                <a:latin typeface="Press Start 2P"/>
                <a:ea typeface="Press Start 2P"/>
                <a:cs typeface="Press Start 2P"/>
                <a:sym typeface="Press Start 2P"/>
              </a:rPr>
              <a:t>Beach Grass</a:t>
            </a:r>
            <a:endParaRPr b="1" sz="1120">
              <a:solidFill>
                <a:schemeClr val="dk1"/>
              </a:solidFill>
              <a:latin typeface="Press Start 2P"/>
              <a:ea typeface="Press Start 2P"/>
              <a:cs typeface="Press Start 2P"/>
              <a:sym typeface="Press Start 2P"/>
            </a:endParaRPr>
          </a:p>
        </p:txBody>
      </p:sp>
      <p:sp>
        <p:nvSpPr>
          <p:cNvPr id="325" name="Google Shape;325;p46"/>
          <p:cNvSpPr txBox="1"/>
          <p:nvPr/>
        </p:nvSpPr>
        <p:spPr>
          <a:xfrm>
            <a:off x="6553538" y="1116150"/>
            <a:ext cx="2161500" cy="27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20">
                <a:solidFill>
                  <a:schemeClr val="dk1"/>
                </a:solidFill>
                <a:latin typeface="Press Start 2P"/>
                <a:ea typeface="Press Start 2P"/>
                <a:cs typeface="Press Start 2P"/>
                <a:sym typeface="Press Start 2P"/>
              </a:rPr>
              <a:t>Sand</a:t>
            </a:r>
            <a:endParaRPr b="1" sz="1120">
              <a:solidFill>
                <a:schemeClr val="dk1"/>
              </a:solidFill>
              <a:latin typeface="Press Start 2P"/>
              <a:ea typeface="Press Start 2P"/>
              <a:cs typeface="Press Start 2P"/>
              <a:sym typeface="Press Start 2P"/>
            </a:endParaRPr>
          </a:p>
        </p:txBody>
      </p:sp>
      <p:sp>
        <p:nvSpPr>
          <p:cNvPr id="326" name="Google Shape;326;p46"/>
          <p:cNvSpPr txBox="1"/>
          <p:nvPr/>
        </p:nvSpPr>
        <p:spPr>
          <a:xfrm>
            <a:off x="606775" y="214975"/>
            <a:ext cx="8720700" cy="27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20">
                <a:solidFill>
                  <a:schemeClr val="dk1"/>
                </a:solidFill>
                <a:latin typeface="Press Start 2P"/>
                <a:ea typeface="Press Start 2P"/>
                <a:cs typeface="Press Start 2P"/>
                <a:sym typeface="Press Start 2P"/>
              </a:rPr>
              <a:t>PLANT VS CHALLENGE BATTLE ROUND 1</a:t>
            </a:r>
            <a:endParaRPr b="1" sz="1820">
              <a:solidFill>
                <a:schemeClr val="dk1"/>
              </a:solidFill>
              <a:latin typeface="Press Start 2P"/>
              <a:ea typeface="Press Start 2P"/>
              <a:cs typeface="Press Start 2P"/>
              <a:sym typeface="Press Start 2P"/>
            </a:endParaRPr>
          </a:p>
        </p:txBody>
      </p:sp>
      <p:sp>
        <p:nvSpPr>
          <p:cNvPr id="327" name="Google Shape;327;p46"/>
          <p:cNvSpPr txBox="1"/>
          <p:nvPr/>
        </p:nvSpPr>
        <p:spPr>
          <a:xfrm>
            <a:off x="2876850" y="4148075"/>
            <a:ext cx="3390300" cy="652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20">
                <a:solidFill>
                  <a:schemeClr val="dk1"/>
                </a:solidFill>
                <a:latin typeface="Press Start 2P"/>
                <a:ea typeface="Press Start 2P"/>
                <a:cs typeface="Press Start 2P"/>
                <a:sym typeface="Press Start 2P"/>
              </a:rPr>
              <a:t>It was a summer day and a strong gust of wind blew Sand all over Beach Grass. </a:t>
            </a:r>
            <a:endParaRPr b="1" sz="920">
              <a:solidFill>
                <a:schemeClr val="dk1"/>
              </a:solidFill>
              <a:latin typeface="Press Start 2P"/>
              <a:ea typeface="Press Start 2P"/>
              <a:cs typeface="Press Start 2P"/>
              <a:sym typeface="Press Start 2P"/>
            </a:endParaRPr>
          </a:p>
        </p:txBody>
      </p:sp>
      <p:sp>
        <p:nvSpPr>
          <p:cNvPr id="328" name="Google Shape;328;p46"/>
          <p:cNvSpPr txBox="1"/>
          <p:nvPr/>
        </p:nvSpPr>
        <p:spPr>
          <a:xfrm>
            <a:off x="454038" y="2521400"/>
            <a:ext cx="2161500" cy="27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20">
                <a:solidFill>
                  <a:schemeClr val="accent3"/>
                </a:solidFill>
                <a:latin typeface="Press Start 2P"/>
                <a:ea typeface="Press Start 2P"/>
                <a:cs typeface="Press Start 2P"/>
                <a:sym typeface="Press Start 2P"/>
              </a:rPr>
              <a:t>PLANT</a:t>
            </a:r>
            <a:endParaRPr b="1" sz="1120">
              <a:solidFill>
                <a:schemeClr val="accent3"/>
              </a:solidFill>
              <a:latin typeface="Press Start 2P"/>
              <a:ea typeface="Press Start 2P"/>
              <a:cs typeface="Press Start 2P"/>
              <a:sym typeface="Press Start 2P"/>
            </a:endParaRPr>
          </a:p>
        </p:txBody>
      </p:sp>
      <p:sp>
        <p:nvSpPr>
          <p:cNvPr id="329" name="Google Shape;329;p46"/>
          <p:cNvSpPr txBox="1"/>
          <p:nvPr/>
        </p:nvSpPr>
        <p:spPr>
          <a:xfrm>
            <a:off x="6840113" y="749650"/>
            <a:ext cx="2161500" cy="27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20">
                <a:solidFill>
                  <a:schemeClr val="accent3"/>
                </a:solidFill>
                <a:latin typeface="Press Start 2P"/>
                <a:ea typeface="Press Start 2P"/>
                <a:cs typeface="Press Start 2P"/>
                <a:sym typeface="Press Start 2P"/>
              </a:rPr>
              <a:t>CHALLENGE</a:t>
            </a:r>
            <a:endParaRPr b="1" sz="1120">
              <a:solidFill>
                <a:schemeClr val="accent3"/>
              </a:solidFill>
              <a:latin typeface="Press Start 2P"/>
              <a:ea typeface="Press Start 2P"/>
              <a:cs typeface="Press Start 2P"/>
              <a:sym typeface="Press Start 2P"/>
            </a:endParaRPr>
          </a:p>
        </p:txBody>
      </p:sp>
      <p:pic>
        <p:nvPicPr>
          <p:cNvPr id="330" name="Google Shape;330;p4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480812" y="1869200"/>
            <a:ext cx="2106639" cy="2106639"/>
          </a:xfrm>
          <a:prstGeom prst="rect">
            <a:avLst/>
          </a:prstGeom>
          <a:noFill/>
          <a:ln>
            <a:noFill/>
          </a:ln>
        </p:spPr>
      </p:pic>
      <p:pic>
        <p:nvPicPr>
          <p:cNvPr id="331" name="Google Shape;331;p4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flipH="1">
            <a:off x="4733727" y="2057396"/>
            <a:ext cx="1998828" cy="1028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5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6" name="Google Shape;336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11438" y="699775"/>
            <a:ext cx="4321125" cy="4321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337" name="Google Shape;337;p4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480788" y="749650"/>
            <a:ext cx="4192600" cy="4228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8" name="Google Shape;338;p4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124575" y="840500"/>
            <a:ext cx="3019425" cy="102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9" name="Google Shape;339;p4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37863" y="2592225"/>
            <a:ext cx="3019425" cy="1028700"/>
          </a:xfrm>
          <a:prstGeom prst="rect">
            <a:avLst/>
          </a:prstGeom>
          <a:noFill/>
          <a:ln>
            <a:noFill/>
          </a:ln>
        </p:spPr>
      </p:pic>
      <p:sp>
        <p:nvSpPr>
          <p:cNvPr id="340" name="Google Shape;340;p47"/>
          <p:cNvSpPr txBox="1"/>
          <p:nvPr/>
        </p:nvSpPr>
        <p:spPr>
          <a:xfrm>
            <a:off x="505575" y="2882850"/>
            <a:ext cx="2161500" cy="27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20">
                <a:solidFill>
                  <a:schemeClr val="dk1"/>
                </a:solidFill>
                <a:latin typeface="Press Start 2P"/>
                <a:ea typeface="Press Start 2P"/>
                <a:cs typeface="Press Start 2P"/>
                <a:sym typeface="Press Start 2P"/>
              </a:rPr>
              <a:t>Beach Grass</a:t>
            </a:r>
            <a:endParaRPr b="1" sz="1120">
              <a:solidFill>
                <a:schemeClr val="dk1"/>
              </a:solidFill>
              <a:latin typeface="Press Start 2P"/>
              <a:ea typeface="Press Start 2P"/>
              <a:cs typeface="Press Start 2P"/>
              <a:sym typeface="Press Start 2P"/>
            </a:endParaRPr>
          </a:p>
        </p:txBody>
      </p:sp>
      <p:sp>
        <p:nvSpPr>
          <p:cNvPr id="341" name="Google Shape;341;p47"/>
          <p:cNvSpPr txBox="1"/>
          <p:nvPr/>
        </p:nvSpPr>
        <p:spPr>
          <a:xfrm>
            <a:off x="6553538" y="1116150"/>
            <a:ext cx="2161500" cy="27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20">
                <a:solidFill>
                  <a:schemeClr val="dk1"/>
                </a:solidFill>
                <a:latin typeface="Press Start 2P"/>
                <a:ea typeface="Press Start 2P"/>
                <a:cs typeface="Press Start 2P"/>
                <a:sym typeface="Press Start 2P"/>
              </a:rPr>
              <a:t>Sand</a:t>
            </a:r>
            <a:endParaRPr b="1" sz="1120">
              <a:solidFill>
                <a:schemeClr val="dk1"/>
              </a:solidFill>
              <a:latin typeface="Press Start 2P"/>
              <a:ea typeface="Press Start 2P"/>
              <a:cs typeface="Press Start 2P"/>
              <a:sym typeface="Press Start 2P"/>
            </a:endParaRPr>
          </a:p>
        </p:txBody>
      </p:sp>
      <p:sp>
        <p:nvSpPr>
          <p:cNvPr id="342" name="Google Shape;342;p47"/>
          <p:cNvSpPr txBox="1"/>
          <p:nvPr/>
        </p:nvSpPr>
        <p:spPr>
          <a:xfrm>
            <a:off x="606775" y="214975"/>
            <a:ext cx="8720700" cy="27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20">
                <a:solidFill>
                  <a:schemeClr val="dk1"/>
                </a:solidFill>
                <a:latin typeface="Press Start 2P"/>
                <a:ea typeface="Press Start 2P"/>
                <a:cs typeface="Press Start 2P"/>
                <a:sym typeface="Press Start 2P"/>
              </a:rPr>
              <a:t>PLANT VS CHALLENGE BATTLE ROUND 1</a:t>
            </a:r>
            <a:endParaRPr b="1" sz="1820">
              <a:solidFill>
                <a:schemeClr val="dk1"/>
              </a:solidFill>
              <a:latin typeface="Press Start 2P"/>
              <a:ea typeface="Press Start 2P"/>
              <a:cs typeface="Press Start 2P"/>
              <a:sym typeface="Press Start 2P"/>
            </a:endParaRPr>
          </a:p>
        </p:txBody>
      </p:sp>
      <p:sp>
        <p:nvSpPr>
          <p:cNvPr id="343" name="Google Shape;343;p47"/>
          <p:cNvSpPr txBox="1"/>
          <p:nvPr/>
        </p:nvSpPr>
        <p:spPr>
          <a:xfrm>
            <a:off x="2841800" y="4148075"/>
            <a:ext cx="3831600" cy="652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20">
                <a:solidFill>
                  <a:schemeClr val="dk1"/>
                </a:solidFill>
                <a:latin typeface="Press Start 2P"/>
                <a:ea typeface="Press Start 2P"/>
                <a:cs typeface="Press Start 2P"/>
                <a:sym typeface="Press Start 2P"/>
              </a:rPr>
              <a:t>However, a few days later, Beach Grass was taller and bigger than before it was buried in Sand!</a:t>
            </a:r>
            <a:endParaRPr b="1" sz="920">
              <a:solidFill>
                <a:schemeClr val="dk1"/>
              </a:solidFill>
              <a:latin typeface="Press Start 2P"/>
              <a:ea typeface="Press Start 2P"/>
              <a:cs typeface="Press Start 2P"/>
              <a:sym typeface="Press Start 2P"/>
            </a:endParaRPr>
          </a:p>
        </p:txBody>
      </p:sp>
      <p:sp>
        <p:nvSpPr>
          <p:cNvPr id="344" name="Google Shape;344;p47"/>
          <p:cNvSpPr txBox="1"/>
          <p:nvPr/>
        </p:nvSpPr>
        <p:spPr>
          <a:xfrm>
            <a:off x="454038" y="2521400"/>
            <a:ext cx="2161500" cy="27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20">
                <a:solidFill>
                  <a:schemeClr val="accent3"/>
                </a:solidFill>
                <a:latin typeface="Press Start 2P"/>
                <a:ea typeface="Press Start 2P"/>
                <a:cs typeface="Press Start 2P"/>
                <a:sym typeface="Press Start 2P"/>
              </a:rPr>
              <a:t>PLANT</a:t>
            </a:r>
            <a:endParaRPr b="1" sz="1120">
              <a:solidFill>
                <a:schemeClr val="accent3"/>
              </a:solidFill>
              <a:latin typeface="Press Start 2P"/>
              <a:ea typeface="Press Start 2P"/>
              <a:cs typeface="Press Start 2P"/>
              <a:sym typeface="Press Start 2P"/>
            </a:endParaRPr>
          </a:p>
        </p:txBody>
      </p:sp>
      <p:sp>
        <p:nvSpPr>
          <p:cNvPr id="345" name="Google Shape;345;p47"/>
          <p:cNvSpPr txBox="1"/>
          <p:nvPr/>
        </p:nvSpPr>
        <p:spPr>
          <a:xfrm>
            <a:off x="6840113" y="749650"/>
            <a:ext cx="2161500" cy="27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20">
                <a:solidFill>
                  <a:schemeClr val="accent3"/>
                </a:solidFill>
                <a:latin typeface="Press Start 2P"/>
                <a:ea typeface="Press Start 2P"/>
                <a:cs typeface="Press Start 2P"/>
                <a:sym typeface="Press Start 2P"/>
              </a:rPr>
              <a:t>CHALLENGE</a:t>
            </a:r>
            <a:endParaRPr b="1" sz="1120">
              <a:solidFill>
                <a:schemeClr val="accent3"/>
              </a:solidFill>
              <a:latin typeface="Press Start 2P"/>
              <a:ea typeface="Press Start 2P"/>
              <a:cs typeface="Press Start 2P"/>
              <a:sym typeface="Press Start 2P"/>
            </a:endParaRPr>
          </a:p>
        </p:txBody>
      </p:sp>
      <p:pic>
        <p:nvPicPr>
          <p:cNvPr id="346" name="Google Shape;346;p4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480812" y="1869200"/>
            <a:ext cx="2106639" cy="2106639"/>
          </a:xfrm>
          <a:prstGeom prst="rect">
            <a:avLst/>
          </a:prstGeom>
          <a:noFill/>
          <a:ln>
            <a:noFill/>
          </a:ln>
        </p:spPr>
      </p:pic>
      <p:pic>
        <p:nvPicPr>
          <p:cNvPr id="347" name="Google Shape;347;p4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flipH="1">
            <a:off x="4733727" y="2057396"/>
            <a:ext cx="1998828" cy="1028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2" name="Google Shape;352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34550" y="142300"/>
            <a:ext cx="5674900" cy="843525"/>
          </a:xfrm>
          <a:prstGeom prst="rect">
            <a:avLst/>
          </a:prstGeom>
          <a:noFill/>
          <a:ln>
            <a:noFill/>
          </a:ln>
        </p:spPr>
      </p:pic>
      <p:sp>
        <p:nvSpPr>
          <p:cNvPr id="353" name="Google Shape;353;p48"/>
          <p:cNvSpPr txBox="1"/>
          <p:nvPr/>
        </p:nvSpPr>
        <p:spPr>
          <a:xfrm>
            <a:off x="1663050" y="277713"/>
            <a:ext cx="58179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420">
                <a:solidFill>
                  <a:srgbClr val="990000"/>
                </a:solidFill>
                <a:latin typeface="Press Start 2P"/>
                <a:ea typeface="Press Start 2P"/>
                <a:cs typeface="Press Start 2P"/>
                <a:sym typeface="Press Start 2P"/>
              </a:rPr>
              <a:t>Which adaptation power did Beach Grass use?</a:t>
            </a:r>
            <a:endParaRPr b="1" sz="1420">
              <a:solidFill>
                <a:srgbClr val="990000"/>
              </a:solidFill>
              <a:latin typeface="Press Start 2P"/>
              <a:ea typeface="Press Start 2P"/>
              <a:cs typeface="Press Start 2P"/>
              <a:sym typeface="Press Start 2P"/>
            </a:endParaRPr>
          </a:p>
        </p:txBody>
      </p:sp>
      <p:sp>
        <p:nvSpPr>
          <p:cNvPr id="354" name="Google Shape;354;p48"/>
          <p:cNvSpPr/>
          <p:nvPr/>
        </p:nvSpPr>
        <p:spPr>
          <a:xfrm>
            <a:off x="695625" y="2583675"/>
            <a:ext cx="3594300" cy="676800"/>
          </a:xfrm>
          <a:prstGeom prst="flowChartAlternateProcess">
            <a:avLst/>
          </a:prstGeom>
          <a:solidFill>
            <a:srgbClr val="F4CCCC"/>
          </a:solidFill>
          <a:ln cap="flat" cmpd="sng" w="28575">
            <a:solidFill>
              <a:srgbClr val="85200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20">
                <a:solidFill>
                  <a:srgbClr val="783F04"/>
                </a:solidFill>
                <a:latin typeface="Press Start 2P"/>
                <a:ea typeface="Press Start 2P"/>
                <a:cs typeface="Press Start 2P"/>
                <a:sym typeface="Press Start 2P"/>
              </a:rPr>
              <a:t>Growth enzyme</a:t>
            </a:r>
            <a:endParaRPr b="1" sz="920">
              <a:solidFill>
                <a:srgbClr val="783F04"/>
              </a:solidFill>
              <a:latin typeface="Press Start 2P"/>
              <a:ea typeface="Press Start 2P"/>
              <a:cs typeface="Press Start 2P"/>
              <a:sym typeface="Press Start 2P"/>
            </a:endParaRPr>
          </a:p>
        </p:txBody>
      </p:sp>
      <p:sp>
        <p:nvSpPr>
          <p:cNvPr id="355" name="Google Shape;355;p48"/>
          <p:cNvSpPr/>
          <p:nvPr/>
        </p:nvSpPr>
        <p:spPr>
          <a:xfrm>
            <a:off x="695625" y="3638300"/>
            <a:ext cx="3594300" cy="676800"/>
          </a:xfrm>
          <a:prstGeom prst="flowChartAlternateProcess">
            <a:avLst/>
          </a:prstGeom>
          <a:solidFill>
            <a:srgbClr val="F4CCCC"/>
          </a:solidFill>
          <a:ln cap="flat" cmpd="sng" w="28575">
            <a:solidFill>
              <a:srgbClr val="85200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20">
                <a:solidFill>
                  <a:srgbClr val="783F04"/>
                </a:solidFill>
                <a:latin typeface="Press Start 2P"/>
                <a:ea typeface="Press Start 2P"/>
                <a:cs typeface="Press Start 2P"/>
                <a:sym typeface="Press Start 2P"/>
              </a:rPr>
              <a:t>Regrow from trunk and stems</a:t>
            </a:r>
            <a:endParaRPr b="1" sz="920">
              <a:solidFill>
                <a:srgbClr val="783F04"/>
              </a:solidFill>
              <a:latin typeface="Press Start 2P"/>
              <a:ea typeface="Press Start 2P"/>
              <a:cs typeface="Press Start 2P"/>
              <a:sym typeface="Press Start 2P"/>
            </a:endParaRPr>
          </a:p>
        </p:txBody>
      </p:sp>
      <p:sp>
        <p:nvSpPr>
          <p:cNvPr id="356" name="Google Shape;356;p48"/>
          <p:cNvSpPr/>
          <p:nvPr/>
        </p:nvSpPr>
        <p:spPr>
          <a:xfrm>
            <a:off x="4854050" y="1529050"/>
            <a:ext cx="3594300" cy="676800"/>
          </a:xfrm>
          <a:prstGeom prst="flowChartAlternateProcess">
            <a:avLst/>
          </a:prstGeom>
          <a:solidFill>
            <a:srgbClr val="F4CCCC"/>
          </a:solidFill>
          <a:ln cap="flat" cmpd="sng" w="28575">
            <a:solidFill>
              <a:srgbClr val="85200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20">
                <a:solidFill>
                  <a:srgbClr val="783F04"/>
                </a:solidFill>
                <a:latin typeface="Press Start 2P"/>
                <a:ea typeface="Press Start 2P"/>
                <a:cs typeface="Press Start 2P"/>
                <a:sym typeface="Press Start 2P"/>
              </a:rPr>
              <a:t>Waxy leaf</a:t>
            </a:r>
            <a:endParaRPr b="1" sz="920">
              <a:solidFill>
                <a:srgbClr val="783F04"/>
              </a:solidFill>
              <a:latin typeface="Press Start 2P"/>
              <a:ea typeface="Press Start 2P"/>
              <a:cs typeface="Press Start 2P"/>
              <a:sym typeface="Press Start 2P"/>
            </a:endParaRPr>
          </a:p>
        </p:txBody>
      </p:sp>
      <p:sp>
        <p:nvSpPr>
          <p:cNvPr id="357" name="Google Shape;357;p48"/>
          <p:cNvSpPr/>
          <p:nvPr/>
        </p:nvSpPr>
        <p:spPr>
          <a:xfrm>
            <a:off x="4854050" y="2583675"/>
            <a:ext cx="3594300" cy="676800"/>
          </a:xfrm>
          <a:prstGeom prst="flowChartAlternateProcess">
            <a:avLst/>
          </a:prstGeom>
          <a:solidFill>
            <a:srgbClr val="F4CCCC"/>
          </a:solidFill>
          <a:ln cap="flat" cmpd="sng" w="28575">
            <a:solidFill>
              <a:srgbClr val="85200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20">
                <a:solidFill>
                  <a:srgbClr val="783F04"/>
                </a:solidFill>
                <a:latin typeface="Press Start 2P"/>
                <a:ea typeface="Press Start 2P"/>
                <a:cs typeface="Press Start 2P"/>
                <a:sym typeface="Press Start 2P"/>
              </a:rPr>
              <a:t>Dense foliage</a:t>
            </a:r>
            <a:endParaRPr b="1" sz="920">
              <a:solidFill>
                <a:srgbClr val="783F04"/>
              </a:solidFill>
              <a:latin typeface="Press Start 2P"/>
              <a:ea typeface="Press Start 2P"/>
              <a:cs typeface="Press Start 2P"/>
              <a:sym typeface="Press Start 2P"/>
            </a:endParaRPr>
          </a:p>
        </p:txBody>
      </p:sp>
      <p:sp>
        <p:nvSpPr>
          <p:cNvPr id="358" name="Google Shape;358;p48"/>
          <p:cNvSpPr/>
          <p:nvPr/>
        </p:nvSpPr>
        <p:spPr>
          <a:xfrm>
            <a:off x="4854050" y="3638300"/>
            <a:ext cx="3594300" cy="676800"/>
          </a:xfrm>
          <a:prstGeom prst="flowChartAlternateProcess">
            <a:avLst/>
          </a:prstGeom>
          <a:solidFill>
            <a:srgbClr val="F4CCCC"/>
          </a:solidFill>
          <a:ln cap="flat" cmpd="sng" w="28575">
            <a:solidFill>
              <a:srgbClr val="85200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20">
                <a:solidFill>
                  <a:srgbClr val="783F04"/>
                </a:solidFill>
                <a:latin typeface="Press Start 2P"/>
                <a:ea typeface="Press Start 2P"/>
                <a:cs typeface="Press Start 2P"/>
                <a:sym typeface="Press Start 2P"/>
              </a:rPr>
              <a:t>Spikes</a:t>
            </a:r>
            <a:endParaRPr b="1" sz="920">
              <a:solidFill>
                <a:srgbClr val="783F04"/>
              </a:solidFill>
              <a:latin typeface="Press Start 2P"/>
              <a:ea typeface="Press Start 2P"/>
              <a:cs typeface="Press Start 2P"/>
              <a:sym typeface="Press Start 2P"/>
            </a:endParaRPr>
          </a:p>
        </p:txBody>
      </p:sp>
      <p:sp>
        <p:nvSpPr>
          <p:cNvPr id="359" name="Google Shape;359;p48"/>
          <p:cNvSpPr/>
          <p:nvPr/>
        </p:nvSpPr>
        <p:spPr>
          <a:xfrm>
            <a:off x="695625" y="1529050"/>
            <a:ext cx="3594300" cy="676800"/>
          </a:xfrm>
          <a:prstGeom prst="flowChartAlternateProcess">
            <a:avLst/>
          </a:prstGeom>
          <a:solidFill>
            <a:srgbClr val="F4CCCC"/>
          </a:solidFill>
          <a:ln cap="flat" cmpd="sng" w="28575">
            <a:solidFill>
              <a:srgbClr val="85200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20">
                <a:solidFill>
                  <a:srgbClr val="783F04"/>
                </a:solidFill>
                <a:latin typeface="Press Start 2P"/>
                <a:ea typeface="Press Start 2P"/>
                <a:cs typeface="Press Start 2P"/>
                <a:sym typeface="Press Start 2P"/>
              </a:rPr>
              <a:t>Salt glands</a:t>
            </a:r>
            <a:endParaRPr b="1" sz="920">
              <a:solidFill>
                <a:srgbClr val="783F04"/>
              </a:solidFill>
              <a:latin typeface="Press Start 2P"/>
              <a:ea typeface="Press Start 2P"/>
              <a:cs typeface="Press Start 2P"/>
              <a:sym typeface="Press Start 2P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3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4" name="Google Shape;364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34550" y="142300"/>
            <a:ext cx="5674900" cy="843525"/>
          </a:xfrm>
          <a:prstGeom prst="rect">
            <a:avLst/>
          </a:prstGeom>
          <a:noFill/>
          <a:ln>
            <a:noFill/>
          </a:ln>
        </p:spPr>
      </p:pic>
      <p:sp>
        <p:nvSpPr>
          <p:cNvPr id="365" name="Google Shape;365;p49"/>
          <p:cNvSpPr txBox="1"/>
          <p:nvPr/>
        </p:nvSpPr>
        <p:spPr>
          <a:xfrm>
            <a:off x="1663050" y="277713"/>
            <a:ext cx="58179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420">
                <a:solidFill>
                  <a:srgbClr val="990000"/>
                </a:solidFill>
                <a:latin typeface="Press Start 2P"/>
                <a:ea typeface="Press Start 2P"/>
                <a:cs typeface="Press Start 2P"/>
                <a:sym typeface="Press Start 2P"/>
              </a:rPr>
              <a:t>Which adaptation power did Beach Grass use?</a:t>
            </a:r>
            <a:endParaRPr b="1" sz="1420">
              <a:solidFill>
                <a:srgbClr val="990000"/>
              </a:solidFill>
              <a:latin typeface="Press Start 2P"/>
              <a:ea typeface="Press Start 2P"/>
              <a:cs typeface="Press Start 2P"/>
              <a:sym typeface="Press Start 2P"/>
            </a:endParaRPr>
          </a:p>
        </p:txBody>
      </p:sp>
      <p:sp>
        <p:nvSpPr>
          <p:cNvPr id="366" name="Google Shape;366;p49"/>
          <p:cNvSpPr/>
          <p:nvPr/>
        </p:nvSpPr>
        <p:spPr>
          <a:xfrm>
            <a:off x="695625" y="2583675"/>
            <a:ext cx="3594300" cy="676800"/>
          </a:xfrm>
          <a:prstGeom prst="flowChartAlternateProcess">
            <a:avLst/>
          </a:prstGeom>
          <a:solidFill>
            <a:srgbClr val="F4F8C2"/>
          </a:solidFill>
          <a:ln cap="flat" cmpd="sng" w="28575">
            <a:solidFill>
              <a:srgbClr val="85200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20">
                <a:solidFill>
                  <a:srgbClr val="783F04"/>
                </a:solidFill>
                <a:latin typeface="Press Start 2P"/>
                <a:ea typeface="Press Start 2P"/>
                <a:cs typeface="Press Start 2P"/>
                <a:sym typeface="Press Start 2P"/>
              </a:rPr>
              <a:t>Growth enzyme released when covered by sand. </a:t>
            </a:r>
            <a:endParaRPr b="1" sz="920">
              <a:solidFill>
                <a:srgbClr val="783F04"/>
              </a:solidFill>
              <a:latin typeface="Press Start 2P"/>
              <a:ea typeface="Press Start 2P"/>
              <a:cs typeface="Press Start 2P"/>
              <a:sym typeface="Press Start 2P"/>
            </a:endParaRPr>
          </a:p>
        </p:txBody>
      </p:sp>
      <p:sp>
        <p:nvSpPr>
          <p:cNvPr id="367" name="Google Shape;367;p49"/>
          <p:cNvSpPr/>
          <p:nvPr/>
        </p:nvSpPr>
        <p:spPr>
          <a:xfrm>
            <a:off x="695625" y="3638300"/>
            <a:ext cx="3594300" cy="676800"/>
          </a:xfrm>
          <a:prstGeom prst="flowChartAlternateProcess">
            <a:avLst/>
          </a:prstGeom>
          <a:solidFill>
            <a:srgbClr val="F4CCCC"/>
          </a:solidFill>
          <a:ln cap="flat" cmpd="sng" w="28575">
            <a:solidFill>
              <a:srgbClr val="85200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20">
                <a:solidFill>
                  <a:srgbClr val="783F04"/>
                </a:solidFill>
                <a:latin typeface="Press Start 2P"/>
                <a:ea typeface="Press Start 2P"/>
                <a:cs typeface="Press Start 2P"/>
                <a:sym typeface="Press Start 2P"/>
              </a:rPr>
              <a:t>Regrow from trunk and stems</a:t>
            </a:r>
            <a:endParaRPr b="1" sz="920">
              <a:solidFill>
                <a:srgbClr val="783F04"/>
              </a:solidFill>
              <a:latin typeface="Press Start 2P"/>
              <a:ea typeface="Press Start 2P"/>
              <a:cs typeface="Press Start 2P"/>
              <a:sym typeface="Press Start 2P"/>
            </a:endParaRPr>
          </a:p>
        </p:txBody>
      </p:sp>
      <p:sp>
        <p:nvSpPr>
          <p:cNvPr id="368" name="Google Shape;368;p49"/>
          <p:cNvSpPr/>
          <p:nvPr/>
        </p:nvSpPr>
        <p:spPr>
          <a:xfrm>
            <a:off x="4854050" y="1529050"/>
            <a:ext cx="3594300" cy="676800"/>
          </a:xfrm>
          <a:prstGeom prst="flowChartAlternateProcess">
            <a:avLst/>
          </a:prstGeom>
          <a:solidFill>
            <a:srgbClr val="F4CCCC"/>
          </a:solidFill>
          <a:ln cap="flat" cmpd="sng" w="28575">
            <a:solidFill>
              <a:srgbClr val="85200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20">
                <a:solidFill>
                  <a:srgbClr val="783F04"/>
                </a:solidFill>
                <a:latin typeface="Press Start 2P"/>
                <a:ea typeface="Press Start 2P"/>
                <a:cs typeface="Press Start 2P"/>
                <a:sym typeface="Press Start 2P"/>
              </a:rPr>
              <a:t>Waxy leaf</a:t>
            </a:r>
            <a:endParaRPr b="1" sz="920">
              <a:solidFill>
                <a:srgbClr val="783F04"/>
              </a:solidFill>
              <a:latin typeface="Press Start 2P"/>
              <a:ea typeface="Press Start 2P"/>
              <a:cs typeface="Press Start 2P"/>
              <a:sym typeface="Press Start 2P"/>
            </a:endParaRPr>
          </a:p>
        </p:txBody>
      </p:sp>
      <p:sp>
        <p:nvSpPr>
          <p:cNvPr id="369" name="Google Shape;369;p49"/>
          <p:cNvSpPr/>
          <p:nvPr/>
        </p:nvSpPr>
        <p:spPr>
          <a:xfrm>
            <a:off x="4854050" y="2583675"/>
            <a:ext cx="3594300" cy="676800"/>
          </a:xfrm>
          <a:prstGeom prst="flowChartAlternateProcess">
            <a:avLst/>
          </a:prstGeom>
          <a:solidFill>
            <a:srgbClr val="F4CCCC"/>
          </a:solidFill>
          <a:ln cap="flat" cmpd="sng" w="28575">
            <a:solidFill>
              <a:srgbClr val="85200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20">
                <a:solidFill>
                  <a:srgbClr val="783F04"/>
                </a:solidFill>
                <a:latin typeface="Press Start 2P"/>
                <a:ea typeface="Press Start 2P"/>
                <a:cs typeface="Press Start 2P"/>
                <a:sym typeface="Press Start 2P"/>
              </a:rPr>
              <a:t>Dense foliage</a:t>
            </a:r>
            <a:endParaRPr b="1" sz="920">
              <a:solidFill>
                <a:srgbClr val="783F04"/>
              </a:solidFill>
              <a:latin typeface="Press Start 2P"/>
              <a:ea typeface="Press Start 2P"/>
              <a:cs typeface="Press Start 2P"/>
              <a:sym typeface="Press Start 2P"/>
            </a:endParaRPr>
          </a:p>
        </p:txBody>
      </p:sp>
      <p:sp>
        <p:nvSpPr>
          <p:cNvPr id="370" name="Google Shape;370;p49"/>
          <p:cNvSpPr/>
          <p:nvPr/>
        </p:nvSpPr>
        <p:spPr>
          <a:xfrm>
            <a:off x="4854050" y="3638300"/>
            <a:ext cx="3594300" cy="676800"/>
          </a:xfrm>
          <a:prstGeom prst="flowChartAlternateProcess">
            <a:avLst/>
          </a:prstGeom>
          <a:solidFill>
            <a:srgbClr val="F4CCCC"/>
          </a:solidFill>
          <a:ln cap="flat" cmpd="sng" w="28575">
            <a:solidFill>
              <a:srgbClr val="85200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20">
                <a:solidFill>
                  <a:srgbClr val="783F04"/>
                </a:solidFill>
                <a:latin typeface="Press Start 2P"/>
                <a:ea typeface="Press Start 2P"/>
                <a:cs typeface="Press Start 2P"/>
                <a:sym typeface="Press Start 2P"/>
              </a:rPr>
              <a:t>Spikes</a:t>
            </a:r>
            <a:endParaRPr b="1" sz="920">
              <a:solidFill>
                <a:srgbClr val="783F04"/>
              </a:solidFill>
              <a:latin typeface="Press Start 2P"/>
              <a:ea typeface="Press Start 2P"/>
              <a:cs typeface="Press Start 2P"/>
              <a:sym typeface="Press Start 2P"/>
            </a:endParaRPr>
          </a:p>
        </p:txBody>
      </p:sp>
      <p:sp>
        <p:nvSpPr>
          <p:cNvPr id="371" name="Google Shape;371;p49"/>
          <p:cNvSpPr/>
          <p:nvPr/>
        </p:nvSpPr>
        <p:spPr>
          <a:xfrm>
            <a:off x="695625" y="1529050"/>
            <a:ext cx="3594300" cy="676800"/>
          </a:xfrm>
          <a:prstGeom prst="flowChartAlternateProcess">
            <a:avLst/>
          </a:prstGeom>
          <a:solidFill>
            <a:srgbClr val="F4CCCC"/>
          </a:solidFill>
          <a:ln cap="flat" cmpd="sng" w="28575">
            <a:solidFill>
              <a:srgbClr val="85200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20">
                <a:solidFill>
                  <a:srgbClr val="783F04"/>
                </a:solidFill>
                <a:latin typeface="Press Start 2P"/>
                <a:ea typeface="Press Start 2P"/>
                <a:cs typeface="Press Start 2P"/>
                <a:sym typeface="Press Start 2P"/>
              </a:rPr>
              <a:t>Salt glands</a:t>
            </a:r>
            <a:endParaRPr b="1" sz="920">
              <a:solidFill>
                <a:srgbClr val="783F04"/>
              </a:solidFill>
              <a:latin typeface="Press Start 2P"/>
              <a:ea typeface="Press Start 2P"/>
              <a:cs typeface="Press Start 2P"/>
              <a:sym typeface="Press Start 2P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5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6" name="Google Shape;376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11438" y="699775"/>
            <a:ext cx="4321125" cy="4321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377" name="Google Shape;377;p5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480788" y="749650"/>
            <a:ext cx="4192600" cy="4228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8" name="Google Shape;378;p5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37875" y="2592225"/>
            <a:ext cx="3019425" cy="102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9" name="Google Shape;379;p5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124563" y="840500"/>
            <a:ext cx="3019425" cy="1028700"/>
          </a:xfrm>
          <a:prstGeom prst="rect">
            <a:avLst/>
          </a:prstGeom>
          <a:noFill/>
          <a:ln>
            <a:noFill/>
          </a:ln>
        </p:spPr>
      </p:pic>
      <p:sp>
        <p:nvSpPr>
          <p:cNvPr id="380" name="Google Shape;380;p50"/>
          <p:cNvSpPr txBox="1"/>
          <p:nvPr/>
        </p:nvSpPr>
        <p:spPr>
          <a:xfrm>
            <a:off x="454050" y="2872600"/>
            <a:ext cx="2651700" cy="36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20">
                <a:solidFill>
                  <a:schemeClr val="dk1"/>
                </a:solidFill>
                <a:latin typeface="Press Start 2P"/>
                <a:ea typeface="Press Start 2P"/>
                <a:cs typeface="Press Start 2P"/>
                <a:sym typeface="Press Start 2P"/>
              </a:rPr>
              <a:t>Seaside Goldenrod</a:t>
            </a:r>
            <a:endParaRPr b="1" sz="1020">
              <a:solidFill>
                <a:schemeClr val="dk1"/>
              </a:solidFill>
              <a:latin typeface="Press Start 2P"/>
              <a:ea typeface="Press Start 2P"/>
              <a:cs typeface="Press Start 2P"/>
              <a:sym typeface="Press Start 2P"/>
            </a:endParaRPr>
          </a:p>
        </p:txBody>
      </p:sp>
      <p:sp>
        <p:nvSpPr>
          <p:cNvPr id="381" name="Google Shape;381;p50"/>
          <p:cNvSpPr txBox="1"/>
          <p:nvPr/>
        </p:nvSpPr>
        <p:spPr>
          <a:xfrm>
            <a:off x="6553538" y="1116150"/>
            <a:ext cx="2161500" cy="27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20">
                <a:solidFill>
                  <a:schemeClr val="dk1"/>
                </a:solidFill>
                <a:latin typeface="Press Start 2P"/>
                <a:ea typeface="Press Start 2P"/>
                <a:cs typeface="Press Start 2P"/>
                <a:sym typeface="Press Start 2P"/>
              </a:rPr>
              <a:t>Seawater</a:t>
            </a:r>
            <a:endParaRPr b="1" sz="1120">
              <a:solidFill>
                <a:schemeClr val="dk1"/>
              </a:solidFill>
              <a:latin typeface="Press Start 2P"/>
              <a:ea typeface="Press Start 2P"/>
              <a:cs typeface="Press Start 2P"/>
              <a:sym typeface="Press Start 2P"/>
            </a:endParaRPr>
          </a:p>
        </p:txBody>
      </p:sp>
      <p:sp>
        <p:nvSpPr>
          <p:cNvPr id="382" name="Google Shape;382;p50"/>
          <p:cNvSpPr txBox="1"/>
          <p:nvPr/>
        </p:nvSpPr>
        <p:spPr>
          <a:xfrm>
            <a:off x="606775" y="214975"/>
            <a:ext cx="8720700" cy="27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20">
                <a:solidFill>
                  <a:schemeClr val="dk1"/>
                </a:solidFill>
                <a:latin typeface="Press Start 2P"/>
                <a:ea typeface="Press Start 2P"/>
                <a:cs typeface="Press Start 2P"/>
                <a:sym typeface="Press Start 2P"/>
              </a:rPr>
              <a:t>PLANT VS CHALLENGE BATTLE ROUND 2</a:t>
            </a:r>
            <a:endParaRPr b="1" sz="1820">
              <a:solidFill>
                <a:schemeClr val="dk1"/>
              </a:solidFill>
              <a:latin typeface="Press Start 2P"/>
              <a:ea typeface="Press Start 2P"/>
              <a:cs typeface="Press Start 2P"/>
              <a:sym typeface="Press Start 2P"/>
            </a:endParaRPr>
          </a:p>
        </p:txBody>
      </p:sp>
      <p:sp>
        <p:nvSpPr>
          <p:cNvPr id="383" name="Google Shape;383;p50"/>
          <p:cNvSpPr txBox="1"/>
          <p:nvPr/>
        </p:nvSpPr>
        <p:spPr>
          <a:xfrm>
            <a:off x="2876850" y="4223275"/>
            <a:ext cx="3390300" cy="652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20">
                <a:solidFill>
                  <a:schemeClr val="dk1"/>
                </a:solidFill>
                <a:latin typeface="Press Start 2P"/>
                <a:ea typeface="Press Start 2P"/>
                <a:cs typeface="Press Start 2P"/>
                <a:sym typeface="Press Start 2P"/>
              </a:rPr>
              <a:t>Seaside Goldenrod gets attacked by Seawater.</a:t>
            </a:r>
            <a:endParaRPr b="1" sz="920">
              <a:solidFill>
                <a:schemeClr val="dk1"/>
              </a:solidFill>
              <a:latin typeface="Press Start 2P"/>
              <a:ea typeface="Press Start 2P"/>
              <a:cs typeface="Press Start 2P"/>
              <a:sym typeface="Press Start 2P"/>
            </a:endParaRPr>
          </a:p>
        </p:txBody>
      </p:sp>
      <p:sp>
        <p:nvSpPr>
          <p:cNvPr id="384" name="Google Shape;384;p50"/>
          <p:cNvSpPr txBox="1"/>
          <p:nvPr/>
        </p:nvSpPr>
        <p:spPr>
          <a:xfrm>
            <a:off x="454038" y="2521400"/>
            <a:ext cx="2161500" cy="27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20">
                <a:solidFill>
                  <a:schemeClr val="accent3"/>
                </a:solidFill>
                <a:latin typeface="Press Start 2P"/>
                <a:ea typeface="Press Start 2P"/>
                <a:cs typeface="Press Start 2P"/>
                <a:sym typeface="Press Start 2P"/>
              </a:rPr>
              <a:t>PLANT</a:t>
            </a:r>
            <a:endParaRPr b="1" sz="1120">
              <a:solidFill>
                <a:schemeClr val="accent3"/>
              </a:solidFill>
              <a:latin typeface="Press Start 2P"/>
              <a:ea typeface="Press Start 2P"/>
              <a:cs typeface="Press Start 2P"/>
              <a:sym typeface="Press Start 2P"/>
            </a:endParaRPr>
          </a:p>
        </p:txBody>
      </p:sp>
      <p:sp>
        <p:nvSpPr>
          <p:cNvPr id="385" name="Google Shape;385;p50"/>
          <p:cNvSpPr txBox="1"/>
          <p:nvPr/>
        </p:nvSpPr>
        <p:spPr>
          <a:xfrm>
            <a:off x="6840113" y="749650"/>
            <a:ext cx="2161500" cy="27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20">
                <a:solidFill>
                  <a:schemeClr val="accent3"/>
                </a:solidFill>
                <a:latin typeface="Press Start 2P"/>
                <a:ea typeface="Press Start 2P"/>
                <a:cs typeface="Press Start 2P"/>
                <a:sym typeface="Press Start 2P"/>
              </a:rPr>
              <a:t>CHALLENGE</a:t>
            </a:r>
            <a:endParaRPr b="1" sz="1120">
              <a:solidFill>
                <a:schemeClr val="accent3"/>
              </a:solidFill>
              <a:latin typeface="Press Start 2P"/>
              <a:ea typeface="Press Start 2P"/>
              <a:cs typeface="Press Start 2P"/>
              <a:sym typeface="Press Start 2P"/>
            </a:endParaRPr>
          </a:p>
        </p:txBody>
      </p:sp>
      <p:pic>
        <p:nvPicPr>
          <p:cNvPr id="386" name="Google Shape;386;p5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615552" y="1546625"/>
            <a:ext cx="1691699" cy="2538148"/>
          </a:xfrm>
          <a:prstGeom prst="rect">
            <a:avLst/>
          </a:prstGeom>
          <a:noFill/>
          <a:ln>
            <a:noFill/>
          </a:ln>
        </p:spPr>
      </p:pic>
      <p:pic>
        <p:nvPicPr>
          <p:cNvPr id="387" name="Google Shape;387;p5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700525" y="1823127"/>
            <a:ext cx="1906877" cy="1067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2" name="Google Shape;392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11438" y="699775"/>
            <a:ext cx="4321125" cy="4321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393" name="Google Shape;393;p5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480788" y="749650"/>
            <a:ext cx="4192600" cy="4228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4" name="Google Shape;394;p5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124575" y="840500"/>
            <a:ext cx="3019425" cy="102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5" name="Google Shape;395;p5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37863" y="2592225"/>
            <a:ext cx="3019425" cy="1028700"/>
          </a:xfrm>
          <a:prstGeom prst="rect">
            <a:avLst/>
          </a:prstGeom>
          <a:noFill/>
          <a:ln>
            <a:noFill/>
          </a:ln>
        </p:spPr>
      </p:pic>
      <p:sp>
        <p:nvSpPr>
          <p:cNvPr id="396" name="Google Shape;396;p51"/>
          <p:cNvSpPr txBox="1"/>
          <p:nvPr/>
        </p:nvSpPr>
        <p:spPr>
          <a:xfrm>
            <a:off x="606775" y="214975"/>
            <a:ext cx="8720700" cy="27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20">
                <a:solidFill>
                  <a:schemeClr val="dk1"/>
                </a:solidFill>
                <a:latin typeface="Press Start 2P"/>
                <a:ea typeface="Press Start 2P"/>
                <a:cs typeface="Press Start 2P"/>
                <a:sym typeface="Press Start 2P"/>
              </a:rPr>
              <a:t>PLANT VS CHALLENGE BATTLE ROUND 2</a:t>
            </a:r>
            <a:endParaRPr b="1" sz="1820">
              <a:solidFill>
                <a:schemeClr val="dk1"/>
              </a:solidFill>
              <a:latin typeface="Press Start 2P"/>
              <a:ea typeface="Press Start 2P"/>
              <a:cs typeface="Press Start 2P"/>
              <a:sym typeface="Press Start 2P"/>
            </a:endParaRPr>
          </a:p>
        </p:txBody>
      </p:sp>
      <p:sp>
        <p:nvSpPr>
          <p:cNvPr id="397" name="Google Shape;397;p51"/>
          <p:cNvSpPr txBox="1"/>
          <p:nvPr/>
        </p:nvSpPr>
        <p:spPr>
          <a:xfrm>
            <a:off x="2841675" y="4173150"/>
            <a:ext cx="3282900" cy="652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20">
                <a:solidFill>
                  <a:schemeClr val="dk1"/>
                </a:solidFill>
                <a:latin typeface="Press Start 2P"/>
                <a:ea typeface="Press Start 2P"/>
                <a:cs typeface="Press Start 2P"/>
                <a:sym typeface="Press Start 2P"/>
              </a:rPr>
              <a:t>However, Seaside Goldenrod is able to defend itself with its adaptation power. </a:t>
            </a:r>
            <a:endParaRPr b="1" sz="920">
              <a:solidFill>
                <a:schemeClr val="dk1"/>
              </a:solidFill>
              <a:latin typeface="Press Start 2P"/>
              <a:ea typeface="Press Start 2P"/>
              <a:cs typeface="Press Start 2P"/>
              <a:sym typeface="Press Start 2P"/>
            </a:endParaRPr>
          </a:p>
        </p:txBody>
      </p:sp>
      <p:sp>
        <p:nvSpPr>
          <p:cNvPr id="398" name="Google Shape;398;p51"/>
          <p:cNvSpPr txBox="1"/>
          <p:nvPr/>
        </p:nvSpPr>
        <p:spPr>
          <a:xfrm>
            <a:off x="454038" y="2521400"/>
            <a:ext cx="2161500" cy="27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20">
                <a:solidFill>
                  <a:schemeClr val="accent3"/>
                </a:solidFill>
                <a:latin typeface="Press Start 2P"/>
                <a:ea typeface="Press Start 2P"/>
                <a:cs typeface="Press Start 2P"/>
                <a:sym typeface="Press Start 2P"/>
              </a:rPr>
              <a:t>PLANT</a:t>
            </a:r>
            <a:endParaRPr b="1" sz="1120">
              <a:solidFill>
                <a:schemeClr val="accent3"/>
              </a:solidFill>
              <a:latin typeface="Press Start 2P"/>
              <a:ea typeface="Press Start 2P"/>
              <a:cs typeface="Press Start 2P"/>
              <a:sym typeface="Press Start 2P"/>
            </a:endParaRPr>
          </a:p>
        </p:txBody>
      </p:sp>
      <p:sp>
        <p:nvSpPr>
          <p:cNvPr id="399" name="Google Shape;399;p51"/>
          <p:cNvSpPr txBox="1"/>
          <p:nvPr/>
        </p:nvSpPr>
        <p:spPr>
          <a:xfrm>
            <a:off x="6840113" y="749650"/>
            <a:ext cx="2161500" cy="27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20">
                <a:solidFill>
                  <a:schemeClr val="accent3"/>
                </a:solidFill>
                <a:latin typeface="Press Start 2P"/>
                <a:ea typeface="Press Start 2P"/>
                <a:cs typeface="Press Start 2P"/>
                <a:sym typeface="Press Start 2P"/>
              </a:rPr>
              <a:t>CHALLENGE</a:t>
            </a:r>
            <a:endParaRPr b="1" sz="1120">
              <a:solidFill>
                <a:schemeClr val="accent3"/>
              </a:solidFill>
              <a:latin typeface="Press Start 2P"/>
              <a:ea typeface="Press Start 2P"/>
              <a:cs typeface="Press Start 2P"/>
              <a:sym typeface="Press Start 2P"/>
            </a:endParaRPr>
          </a:p>
        </p:txBody>
      </p:sp>
      <p:sp>
        <p:nvSpPr>
          <p:cNvPr id="400" name="Google Shape;400;p51"/>
          <p:cNvSpPr txBox="1"/>
          <p:nvPr/>
        </p:nvSpPr>
        <p:spPr>
          <a:xfrm>
            <a:off x="454050" y="2872600"/>
            <a:ext cx="2651700" cy="36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20">
                <a:solidFill>
                  <a:schemeClr val="dk1"/>
                </a:solidFill>
                <a:latin typeface="Press Start 2P"/>
                <a:ea typeface="Press Start 2P"/>
                <a:cs typeface="Press Start 2P"/>
                <a:sym typeface="Press Start 2P"/>
              </a:rPr>
              <a:t>Seaside Goldenrod</a:t>
            </a:r>
            <a:endParaRPr b="1" sz="1020">
              <a:solidFill>
                <a:schemeClr val="dk1"/>
              </a:solidFill>
              <a:latin typeface="Press Start 2P"/>
              <a:ea typeface="Press Start 2P"/>
              <a:cs typeface="Press Start 2P"/>
              <a:sym typeface="Press Start 2P"/>
            </a:endParaRPr>
          </a:p>
        </p:txBody>
      </p:sp>
      <p:sp>
        <p:nvSpPr>
          <p:cNvPr id="401" name="Google Shape;401;p51"/>
          <p:cNvSpPr txBox="1"/>
          <p:nvPr/>
        </p:nvSpPr>
        <p:spPr>
          <a:xfrm>
            <a:off x="6553538" y="1116150"/>
            <a:ext cx="2161500" cy="27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20">
                <a:solidFill>
                  <a:schemeClr val="dk1"/>
                </a:solidFill>
                <a:latin typeface="Press Start 2P"/>
                <a:ea typeface="Press Start 2P"/>
                <a:cs typeface="Press Start 2P"/>
                <a:sym typeface="Press Start 2P"/>
              </a:rPr>
              <a:t>Seawater</a:t>
            </a:r>
            <a:endParaRPr b="1" sz="1120">
              <a:solidFill>
                <a:schemeClr val="dk1"/>
              </a:solidFill>
              <a:latin typeface="Press Start 2P"/>
              <a:ea typeface="Press Start 2P"/>
              <a:cs typeface="Press Start 2P"/>
              <a:sym typeface="Press Start 2P"/>
            </a:endParaRPr>
          </a:p>
        </p:txBody>
      </p:sp>
      <p:pic>
        <p:nvPicPr>
          <p:cNvPr id="402" name="Google Shape;402;p5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615552" y="1546625"/>
            <a:ext cx="1691699" cy="2538148"/>
          </a:xfrm>
          <a:prstGeom prst="rect">
            <a:avLst/>
          </a:prstGeom>
          <a:noFill/>
          <a:ln>
            <a:noFill/>
          </a:ln>
        </p:spPr>
      </p:pic>
      <p:pic>
        <p:nvPicPr>
          <p:cNvPr id="403" name="Google Shape;403;p5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700525" y="1823127"/>
            <a:ext cx="1906877" cy="1067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7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8" name="Google Shape;408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34550" y="142300"/>
            <a:ext cx="5674900" cy="843525"/>
          </a:xfrm>
          <a:prstGeom prst="rect">
            <a:avLst/>
          </a:prstGeom>
          <a:noFill/>
          <a:ln>
            <a:noFill/>
          </a:ln>
        </p:spPr>
      </p:pic>
      <p:sp>
        <p:nvSpPr>
          <p:cNvPr id="409" name="Google Shape;409;p52"/>
          <p:cNvSpPr/>
          <p:nvPr/>
        </p:nvSpPr>
        <p:spPr>
          <a:xfrm>
            <a:off x="695625" y="2583675"/>
            <a:ext cx="3594300" cy="676800"/>
          </a:xfrm>
          <a:prstGeom prst="flowChartAlternateProcess">
            <a:avLst/>
          </a:prstGeom>
          <a:solidFill>
            <a:srgbClr val="F4CCCC"/>
          </a:solidFill>
          <a:ln cap="flat" cmpd="sng" w="28575">
            <a:solidFill>
              <a:srgbClr val="85200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20">
                <a:solidFill>
                  <a:srgbClr val="783F04"/>
                </a:solidFill>
                <a:latin typeface="Press Start 2P"/>
                <a:ea typeface="Press Start 2P"/>
                <a:cs typeface="Press Start 2P"/>
                <a:sym typeface="Press Start 2P"/>
              </a:rPr>
              <a:t>Growth enzyme</a:t>
            </a:r>
            <a:endParaRPr b="1" sz="920">
              <a:solidFill>
                <a:srgbClr val="783F04"/>
              </a:solidFill>
              <a:latin typeface="Press Start 2P"/>
              <a:ea typeface="Press Start 2P"/>
              <a:cs typeface="Press Start 2P"/>
              <a:sym typeface="Press Start 2P"/>
            </a:endParaRPr>
          </a:p>
        </p:txBody>
      </p:sp>
      <p:sp>
        <p:nvSpPr>
          <p:cNvPr id="410" name="Google Shape;410;p52"/>
          <p:cNvSpPr/>
          <p:nvPr/>
        </p:nvSpPr>
        <p:spPr>
          <a:xfrm>
            <a:off x="695625" y="3638300"/>
            <a:ext cx="3594300" cy="676800"/>
          </a:xfrm>
          <a:prstGeom prst="flowChartAlternateProcess">
            <a:avLst/>
          </a:prstGeom>
          <a:solidFill>
            <a:srgbClr val="F4CCCC"/>
          </a:solidFill>
          <a:ln cap="flat" cmpd="sng" w="28575">
            <a:solidFill>
              <a:srgbClr val="85200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20">
                <a:solidFill>
                  <a:srgbClr val="783F04"/>
                </a:solidFill>
                <a:latin typeface="Press Start 2P"/>
                <a:ea typeface="Press Start 2P"/>
                <a:cs typeface="Press Start 2P"/>
                <a:sym typeface="Press Start 2P"/>
              </a:rPr>
              <a:t>Regrow from trunk and stems</a:t>
            </a:r>
            <a:endParaRPr b="1" sz="920">
              <a:solidFill>
                <a:srgbClr val="783F04"/>
              </a:solidFill>
              <a:latin typeface="Press Start 2P"/>
              <a:ea typeface="Press Start 2P"/>
              <a:cs typeface="Press Start 2P"/>
              <a:sym typeface="Press Start 2P"/>
            </a:endParaRPr>
          </a:p>
        </p:txBody>
      </p:sp>
      <p:sp>
        <p:nvSpPr>
          <p:cNvPr id="411" name="Google Shape;411;p52"/>
          <p:cNvSpPr/>
          <p:nvPr/>
        </p:nvSpPr>
        <p:spPr>
          <a:xfrm>
            <a:off x="4854050" y="1529050"/>
            <a:ext cx="3594300" cy="676800"/>
          </a:xfrm>
          <a:prstGeom prst="flowChartAlternateProcess">
            <a:avLst/>
          </a:prstGeom>
          <a:solidFill>
            <a:srgbClr val="F4CCCC"/>
          </a:solidFill>
          <a:ln cap="flat" cmpd="sng" w="28575">
            <a:solidFill>
              <a:srgbClr val="85200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20">
                <a:solidFill>
                  <a:srgbClr val="783F04"/>
                </a:solidFill>
                <a:latin typeface="Press Start 2P"/>
                <a:ea typeface="Press Start 2P"/>
                <a:cs typeface="Press Start 2P"/>
                <a:sym typeface="Press Start 2P"/>
              </a:rPr>
              <a:t>Waxy leaf</a:t>
            </a:r>
            <a:endParaRPr b="1" sz="920">
              <a:solidFill>
                <a:srgbClr val="783F04"/>
              </a:solidFill>
              <a:latin typeface="Press Start 2P"/>
              <a:ea typeface="Press Start 2P"/>
              <a:cs typeface="Press Start 2P"/>
              <a:sym typeface="Press Start 2P"/>
            </a:endParaRPr>
          </a:p>
        </p:txBody>
      </p:sp>
      <p:sp>
        <p:nvSpPr>
          <p:cNvPr id="412" name="Google Shape;412;p52"/>
          <p:cNvSpPr/>
          <p:nvPr/>
        </p:nvSpPr>
        <p:spPr>
          <a:xfrm>
            <a:off x="4854050" y="2583675"/>
            <a:ext cx="3594300" cy="676800"/>
          </a:xfrm>
          <a:prstGeom prst="flowChartAlternateProcess">
            <a:avLst/>
          </a:prstGeom>
          <a:solidFill>
            <a:srgbClr val="F4CCCC"/>
          </a:solidFill>
          <a:ln cap="flat" cmpd="sng" w="28575">
            <a:solidFill>
              <a:srgbClr val="85200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20">
                <a:solidFill>
                  <a:srgbClr val="783F04"/>
                </a:solidFill>
                <a:latin typeface="Press Start 2P"/>
                <a:ea typeface="Press Start 2P"/>
                <a:cs typeface="Press Start 2P"/>
                <a:sym typeface="Press Start 2P"/>
              </a:rPr>
              <a:t>Dense foliage</a:t>
            </a:r>
            <a:endParaRPr b="1" sz="920">
              <a:solidFill>
                <a:srgbClr val="783F04"/>
              </a:solidFill>
              <a:latin typeface="Press Start 2P"/>
              <a:ea typeface="Press Start 2P"/>
              <a:cs typeface="Press Start 2P"/>
              <a:sym typeface="Press Start 2P"/>
            </a:endParaRPr>
          </a:p>
        </p:txBody>
      </p:sp>
      <p:sp>
        <p:nvSpPr>
          <p:cNvPr id="413" name="Google Shape;413;p52"/>
          <p:cNvSpPr/>
          <p:nvPr/>
        </p:nvSpPr>
        <p:spPr>
          <a:xfrm>
            <a:off x="4854050" y="3638300"/>
            <a:ext cx="3594300" cy="676800"/>
          </a:xfrm>
          <a:prstGeom prst="flowChartAlternateProcess">
            <a:avLst/>
          </a:prstGeom>
          <a:solidFill>
            <a:srgbClr val="F4CCCC"/>
          </a:solidFill>
          <a:ln cap="flat" cmpd="sng" w="28575">
            <a:solidFill>
              <a:srgbClr val="85200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20">
                <a:solidFill>
                  <a:srgbClr val="783F04"/>
                </a:solidFill>
                <a:latin typeface="Press Start 2P"/>
                <a:ea typeface="Press Start 2P"/>
                <a:cs typeface="Press Start 2P"/>
                <a:sym typeface="Press Start 2P"/>
              </a:rPr>
              <a:t>Spikes</a:t>
            </a:r>
            <a:endParaRPr b="1" sz="920">
              <a:solidFill>
                <a:srgbClr val="783F04"/>
              </a:solidFill>
              <a:latin typeface="Press Start 2P"/>
              <a:ea typeface="Press Start 2P"/>
              <a:cs typeface="Press Start 2P"/>
              <a:sym typeface="Press Start 2P"/>
            </a:endParaRPr>
          </a:p>
        </p:txBody>
      </p:sp>
      <p:sp>
        <p:nvSpPr>
          <p:cNvPr id="414" name="Google Shape;414;p52"/>
          <p:cNvSpPr/>
          <p:nvPr/>
        </p:nvSpPr>
        <p:spPr>
          <a:xfrm>
            <a:off x="695625" y="1529050"/>
            <a:ext cx="3594300" cy="676800"/>
          </a:xfrm>
          <a:prstGeom prst="flowChartAlternateProcess">
            <a:avLst/>
          </a:prstGeom>
          <a:solidFill>
            <a:srgbClr val="F4CCCC"/>
          </a:solidFill>
          <a:ln cap="flat" cmpd="sng" w="28575">
            <a:solidFill>
              <a:srgbClr val="85200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20">
                <a:solidFill>
                  <a:srgbClr val="783F04"/>
                </a:solidFill>
                <a:latin typeface="Press Start 2P"/>
                <a:ea typeface="Press Start 2P"/>
                <a:cs typeface="Press Start 2P"/>
                <a:sym typeface="Press Start 2P"/>
              </a:rPr>
              <a:t>Salt glands</a:t>
            </a:r>
            <a:endParaRPr b="1" sz="920">
              <a:solidFill>
                <a:srgbClr val="783F04"/>
              </a:solidFill>
              <a:latin typeface="Press Start 2P"/>
              <a:ea typeface="Press Start 2P"/>
              <a:cs typeface="Press Start 2P"/>
              <a:sym typeface="Press Start 2P"/>
            </a:endParaRPr>
          </a:p>
        </p:txBody>
      </p:sp>
      <p:sp>
        <p:nvSpPr>
          <p:cNvPr id="415" name="Google Shape;415;p52"/>
          <p:cNvSpPr txBox="1"/>
          <p:nvPr/>
        </p:nvSpPr>
        <p:spPr>
          <a:xfrm>
            <a:off x="1663050" y="277725"/>
            <a:ext cx="56748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420">
                <a:solidFill>
                  <a:srgbClr val="990000"/>
                </a:solidFill>
                <a:latin typeface="Press Start 2P"/>
                <a:ea typeface="Press Start 2P"/>
                <a:cs typeface="Press Start 2P"/>
                <a:sym typeface="Press Start 2P"/>
              </a:rPr>
              <a:t>Which adaptation power did this plant use?</a:t>
            </a:r>
            <a:endParaRPr b="1" sz="1420">
              <a:solidFill>
                <a:srgbClr val="990000"/>
              </a:solidFill>
              <a:latin typeface="Press Start 2P"/>
              <a:ea typeface="Press Start 2P"/>
              <a:cs typeface="Press Start 2P"/>
              <a:sym typeface="Press Start 2P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9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0" name="Google Shape;420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34550" y="142300"/>
            <a:ext cx="5674900" cy="843525"/>
          </a:xfrm>
          <a:prstGeom prst="rect">
            <a:avLst/>
          </a:prstGeom>
          <a:noFill/>
          <a:ln>
            <a:noFill/>
          </a:ln>
        </p:spPr>
      </p:pic>
      <p:sp>
        <p:nvSpPr>
          <p:cNvPr id="421" name="Google Shape;421;p53"/>
          <p:cNvSpPr/>
          <p:nvPr/>
        </p:nvSpPr>
        <p:spPr>
          <a:xfrm>
            <a:off x="4854050" y="1529050"/>
            <a:ext cx="3594300" cy="676800"/>
          </a:xfrm>
          <a:prstGeom prst="flowChartAlternateProcess">
            <a:avLst/>
          </a:prstGeom>
          <a:solidFill>
            <a:srgbClr val="F4F8C2"/>
          </a:solidFill>
          <a:ln cap="flat" cmpd="sng" w="28575">
            <a:solidFill>
              <a:srgbClr val="85200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20">
                <a:solidFill>
                  <a:srgbClr val="783F04"/>
                </a:solidFill>
                <a:latin typeface="Press Start 2P"/>
                <a:ea typeface="Press Start 2P"/>
                <a:cs typeface="Press Start 2P"/>
                <a:sym typeface="Press Start 2P"/>
              </a:rPr>
              <a:t>Waxy leaves help the plant to protect itself from water damage.</a:t>
            </a:r>
            <a:endParaRPr b="1" sz="920">
              <a:solidFill>
                <a:srgbClr val="783F04"/>
              </a:solidFill>
              <a:latin typeface="Press Start 2P"/>
              <a:ea typeface="Press Start 2P"/>
              <a:cs typeface="Press Start 2P"/>
              <a:sym typeface="Press Start 2P"/>
            </a:endParaRPr>
          </a:p>
        </p:txBody>
      </p:sp>
      <p:sp>
        <p:nvSpPr>
          <p:cNvPr id="422" name="Google Shape;422;p53"/>
          <p:cNvSpPr/>
          <p:nvPr/>
        </p:nvSpPr>
        <p:spPr>
          <a:xfrm>
            <a:off x="695625" y="2583675"/>
            <a:ext cx="3594300" cy="676800"/>
          </a:xfrm>
          <a:prstGeom prst="flowChartAlternateProcess">
            <a:avLst/>
          </a:prstGeom>
          <a:solidFill>
            <a:srgbClr val="F4CCCC"/>
          </a:solidFill>
          <a:ln cap="flat" cmpd="sng" w="28575">
            <a:solidFill>
              <a:srgbClr val="85200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20">
                <a:solidFill>
                  <a:srgbClr val="783F04"/>
                </a:solidFill>
                <a:latin typeface="Press Start 2P"/>
                <a:ea typeface="Press Start 2P"/>
                <a:cs typeface="Press Start 2P"/>
                <a:sym typeface="Press Start 2P"/>
              </a:rPr>
              <a:t>Growth enzyme</a:t>
            </a:r>
            <a:endParaRPr b="1" sz="920">
              <a:solidFill>
                <a:srgbClr val="783F04"/>
              </a:solidFill>
              <a:latin typeface="Press Start 2P"/>
              <a:ea typeface="Press Start 2P"/>
              <a:cs typeface="Press Start 2P"/>
              <a:sym typeface="Press Start 2P"/>
            </a:endParaRPr>
          </a:p>
        </p:txBody>
      </p:sp>
      <p:sp>
        <p:nvSpPr>
          <p:cNvPr id="423" name="Google Shape;423;p53"/>
          <p:cNvSpPr/>
          <p:nvPr/>
        </p:nvSpPr>
        <p:spPr>
          <a:xfrm>
            <a:off x="695625" y="3638300"/>
            <a:ext cx="3594300" cy="676800"/>
          </a:xfrm>
          <a:prstGeom prst="flowChartAlternateProcess">
            <a:avLst/>
          </a:prstGeom>
          <a:solidFill>
            <a:srgbClr val="F4CCCC"/>
          </a:solidFill>
          <a:ln cap="flat" cmpd="sng" w="28575">
            <a:solidFill>
              <a:srgbClr val="85200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20">
                <a:solidFill>
                  <a:srgbClr val="783F04"/>
                </a:solidFill>
                <a:latin typeface="Press Start 2P"/>
                <a:ea typeface="Press Start 2P"/>
                <a:cs typeface="Press Start 2P"/>
                <a:sym typeface="Press Start 2P"/>
              </a:rPr>
              <a:t>Regrow from trunk and stems</a:t>
            </a:r>
            <a:endParaRPr b="1" sz="920">
              <a:solidFill>
                <a:srgbClr val="783F04"/>
              </a:solidFill>
              <a:latin typeface="Press Start 2P"/>
              <a:ea typeface="Press Start 2P"/>
              <a:cs typeface="Press Start 2P"/>
              <a:sym typeface="Press Start 2P"/>
            </a:endParaRPr>
          </a:p>
        </p:txBody>
      </p:sp>
      <p:sp>
        <p:nvSpPr>
          <p:cNvPr id="424" name="Google Shape;424;p53"/>
          <p:cNvSpPr/>
          <p:nvPr/>
        </p:nvSpPr>
        <p:spPr>
          <a:xfrm>
            <a:off x="4854050" y="2583675"/>
            <a:ext cx="3594300" cy="676800"/>
          </a:xfrm>
          <a:prstGeom prst="flowChartAlternateProcess">
            <a:avLst/>
          </a:prstGeom>
          <a:solidFill>
            <a:srgbClr val="F4CCCC"/>
          </a:solidFill>
          <a:ln cap="flat" cmpd="sng" w="28575">
            <a:solidFill>
              <a:srgbClr val="85200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20">
                <a:solidFill>
                  <a:srgbClr val="783F04"/>
                </a:solidFill>
                <a:latin typeface="Press Start 2P"/>
                <a:ea typeface="Press Start 2P"/>
                <a:cs typeface="Press Start 2P"/>
                <a:sym typeface="Press Start 2P"/>
              </a:rPr>
              <a:t>Dense foliage</a:t>
            </a:r>
            <a:endParaRPr b="1" sz="920">
              <a:solidFill>
                <a:srgbClr val="783F04"/>
              </a:solidFill>
              <a:latin typeface="Press Start 2P"/>
              <a:ea typeface="Press Start 2P"/>
              <a:cs typeface="Press Start 2P"/>
              <a:sym typeface="Press Start 2P"/>
            </a:endParaRPr>
          </a:p>
        </p:txBody>
      </p:sp>
      <p:sp>
        <p:nvSpPr>
          <p:cNvPr id="425" name="Google Shape;425;p53"/>
          <p:cNvSpPr/>
          <p:nvPr/>
        </p:nvSpPr>
        <p:spPr>
          <a:xfrm>
            <a:off x="4854050" y="3638300"/>
            <a:ext cx="3594300" cy="676800"/>
          </a:xfrm>
          <a:prstGeom prst="flowChartAlternateProcess">
            <a:avLst/>
          </a:prstGeom>
          <a:solidFill>
            <a:srgbClr val="F4CCCC"/>
          </a:solidFill>
          <a:ln cap="flat" cmpd="sng" w="28575">
            <a:solidFill>
              <a:srgbClr val="85200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20">
                <a:solidFill>
                  <a:srgbClr val="783F04"/>
                </a:solidFill>
                <a:latin typeface="Press Start 2P"/>
                <a:ea typeface="Press Start 2P"/>
                <a:cs typeface="Press Start 2P"/>
                <a:sym typeface="Press Start 2P"/>
              </a:rPr>
              <a:t>Spikes</a:t>
            </a:r>
            <a:endParaRPr b="1" sz="920">
              <a:solidFill>
                <a:srgbClr val="783F04"/>
              </a:solidFill>
              <a:latin typeface="Press Start 2P"/>
              <a:ea typeface="Press Start 2P"/>
              <a:cs typeface="Press Start 2P"/>
              <a:sym typeface="Press Start 2P"/>
            </a:endParaRPr>
          </a:p>
        </p:txBody>
      </p:sp>
      <p:sp>
        <p:nvSpPr>
          <p:cNvPr id="426" name="Google Shape;426;p53"/>
          <p:cNvSpPr/>
          <p:nvPr/>
        </p:nvSpPr>
        <p:spPr>
          <a:xfrm>
            <a:off x="695625" y="1529050"/>
            <a:ext cx="3594300" cy="676800"/>
          </a:xfrm>
          <a:prstGeom prst="flowChartAlternateProcess">
            <a:avLst/>
          </a:prstGeom>
          <a:solidFill>
            <a:srgbClr val="F4CCCC"/>
          </a:solidFill>
          <a:ln cap="flat" cmpd="sng" w="28575">
            <a:solidFill>
              <a:srgbClr val="85200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20">
                <a:solidFill>
                  <a:srgbClr val="783F04"/>
                </a:solidFill>
                <a:latin typeface="Press Start 2P"/>
                <a:ea typeface="Press Start 2P"/>
                <a:cs typeface="Press Start 2P"/>
                <a:sym typeface="Press Start 2P"/>
              </a:rPr>
              <a:t>Salt glands</a:t>
            </a:r>
            <a:endParaRPr b="1" sz="920">
              <a:solidFill>
                <a:srgbClr val="783F04"/>
              </a:solidFill>
              <a:latin typeface="Press Start 2P"/>
              <a:ea typeface="Press Start 2P"/>
              <a:cs typeface="Press Start 2P"/>
              <a:sym typeface="Press Start 2P"/>
            </a:endParaRPr>
          </a:p>
        </p:txBody>
      </p:sp>
      <p:sp>
        <p:nvSpPr>
          <p:cNvPr id="427" name="Google Shape;427;p53"/>
          <p:cNvSpPr txBox="1"/>
          <p:nvPr/>
        </p:nvSpPr>
        <p:spPr>
          <a:xfrm>
            <a:off x="1663050" y="277725"/>
            <a:ext cx="56748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420">
                <a:solidFill>
                  <a:srgbClr val="990000"/>
                </a:solidFill>
                <a:latin typeface="Press Start 2P"/>
                <a:ea typeface="Press Start 2P"/>
                <a:cs typeface="Press Start 2P"/>
                <a:sym typeface="Press Start 2P"/>
              </a:rPr>
              <a:t>Which adaptation power did this plant use?</a:t>
            </a:r>
            <a:endParaRPr b="1" sz="1420">
              <a:solidFill>
                <a:srgbClr val="990000"/>
              </a:solidFill>
              <a:latin typeface="Press Start 2P"/>
              <a:ea typeface="Press Start 2P"/>
              <a:cs typeface="Press Start 2P"/>
              <a:sym typeface="Press Start 2P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2" name="Google Shape;432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11438" y="699775"/>
            <a:ext cx="4321125" cy="4321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433" name="Google Shape;433;p5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480788" y="749650"/>
            <a:ext cx="4192600" cy="4228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4" name="Google Shape;434;p5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37875" y="2592225"/>
            <a:ext cx="3019425" cy="102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5" name="Google Shape;435;p5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124563" y="840500"/>
            <a:ext cx="3019425" cy="1028700"/>
          </a:xfrm>
          <a:prstGeom prst="rect">
            <a:avLst/>
          </a:prstGeom>
          <a:noFill/>
          <a:ln>
            <a:noFill/>
          </a:ln>
        </p:spPr>
      </p:pic>
      <p:sp>
        <p:nvSpPr>
          <p:cNvPr id="436" name="Google Shape;436;p54"/>
          <p:cNvSpPr txBox="1"/>
          <p:nvPr/>
        </p:nvSpPr>
        <p:spPr>
          <a:xfrm>
            <a:off x="454050" y="2872600"/>
            <a:ext cx="2651700" cy="36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20">
                <a:solidFill>
                  <a:schemeClr val="dk1"/>
                </a:solidFill>
                <a:latin typeface="Press Start 2P"/>
                <a:ea typeface="Press Start 2P"/>
                <a:cs typeface="Press Start 2P"/>
                <a:sym typeface="Press Start 2P"/>
              </a:rPr>
              <a:t>Eastern Red Cedar</a:t>
            </a:r>
            <a:endParaRPr b="1" sz="1020">
              <a:solidFill>
                <a:schemeClr val="dk1"/>
              </a:solidFill>
              <a:latin typeface="Press Start 2P"/>
              <a:ea typeface="Press Start 2P"/>
              <a:cs typeface="Press Start 2P"/>
              <a:sym typeface="Press Start 2P"/>
            </a:endParaRPr>
          </a:p>
        </p:txBody>
      </p:sp>
      <p:sp>
        <p:nvSpPr>
          <p:cNvPr id="437" name="Google Shape;437;p54"/>
          <p:cNvSpPr txBox="1"/>
          <p:nvPr/>
        </p:nvSpPr>
        <p:spPr>
          <a:xfrm>
            <a:off x="6553538" y="1116150"/>
            <a:ext cx="2161500" cy="27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20">
                <a:solidFill>
                  <a:schemeClr val="dk1"/>
                </a:solidFill>
                <a:latin typeface="Press Start 2P"/>
                <a:ea typeface="Press Start 2P"/>
                <a:cs typeface="Press Start 2P"/>
                <a:sym typeface="Press Start 2P"/>
              </a:rPr>
              <a:t>Wind</a:t>
            </a:r>
            <a:endParaRPr b="1" sz="1120">
              <a:solidFill>
                <a:schemeClr val="dk1"/>
              </a:solidFill>
              <a:latin typeface="Press Start 2P"/>
              <a:ea typeface="Press Start 2P"/>
              <a:cs typeface="Press Start 2P"/>
              <a:sym typeface="Press Start 2P"/>
            </a:endParaRPr>
          </a:p>
        </p:txBody>
      </p:sp>
      <p:sp>
        <p:nvSpPr>
          <p:cNvPr id="438" name="Google Shape;438;p54"/>
          <p:cNvSpPr txBox="1"/>
          <p:nvPr/>
        </p:nvSpPr>
        <p:spPr>
          <a:xfrm>
            <a:off x="606775" y="214975"/>
            <a:ext cx="8720700" cy="27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20">
                <a:solidFill>
                  <a:schemeClr val="dk1"/>
                </a:solidFill>
                <a:latin typeface="Press Start 2P"/>
                <a:ea typeface="Press Start 2P"/>
                <a:cs typeface="Press Start 2P"/>
                <a:sym typeface="Press Start 2P"/>
              </a:rPr>
              <a:t>PLANT VS CHALLENGE BATTLE ROUND 3</a:t>
            </a:r>
            <a:endParaRPr b="1" sz="1820">
              <a:solidFill>
                <a:schemeClr val="dk1"/>
              </a:solidFill>
              <a:latin typeface="Press Start 2P"/>
              <a:ea typeface="Press Start 2P"/>
              <a:cs typeface="Press Start 2P"/>
              <a:sym typeface="Press Start 2P"/>
            </a:endParaRPr>
          </a:p>
        </p:txBody>
      </p:sp>
      <p:sp>
        <p:nvSpPr>
          <p:cNvPr id="439" name="Google Shape;439;p54"/>
          <p:cNvSpPr txBox="1"/>
          <p:nvPr/>
        </p:nvSpPr>
        <p:spPr>
          <a:xfrm>
            <a:off x="2876850" y="4156450"/>
            <a:ext cx="3390300" cy="652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20">
                <a:solidFill>
                  <a:schemeClr val="dk1"/>
                </a:solidFill>
                <a:latin typeface="Press Start 2P"/>
                <a:ea typeface="Press Start 2P"/>
                <a:cs typeface="Press Start 2P"/>
                <a:sym typeface="Press Start 2P"/>
              </a:rPr>
              <a:t>The weather has been super turbulent. Eastern Red Cedar loses HP points as it is ambushed by Wind. </a:t>
            </a:r>
            <a:endParaRPr b="1" sz="920">
              <a:solidFill>
                <a:schemeClr val="dk1"/>
              </a:solidFill>
              <a:latin typeface="Press Start 2P"/>
              <a:ea typeface="Press Start 2P"/>
              <a:cs typeface="Press Start 2P"/>
              <a:sym typeface="Press Start 2P"/>
            </a:endParaRPr>
          </a:p>
        </p:txBody>
      </p:sp>
      <p:sp>
        <p:nvSpPr>
          <p:cNvPr id="440" name="Google Shape;440;p54"/>
          <p:cNvSpPr txBox="1"/>
          <p:nvPr/>
        </p:nvSpPr>
        <p:spPr>
          <a:xfrm>
            <a:off x="454038" y="2521400"/>
            <a:ext cx="2161500" cy="27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20">
                <a:solidFill>
                  <a:schemeClr val="accent3"/>
                </a:solidFill>
                <a:latin typeface="Press Start 2P"/>
                <a:ea typeface="Press Start 2P"/>
                <a:cs typeface="Press Start 2P"/>
                <a:sym typeface="Press Start 2P"/>
              </a:rPr>
              <a:t>PLANT</a:t>
            </a:r>
            <a:endParaRPr b="1" sz="1120">
              <a:solidFill>
                <a:schemeClr val="accent3"/>
              </a:solidFill>
              <a:latin typeface="Press Start 2P"/>
              <a:ea typeface="Press Start 2P"/>
              <a:cs typeface="Press Start 2P"/>
              <a:sym typeface="Press Start 2P"/>
            </a:endParaRPr>
          </a:p>
        </p:txBody>
      </p:sp>
      <p:sp>
        <p:nvSpPr>
          <p:cNvPr id="441" name="Google Shape;441;p54"/>
          <p:cNvSpPr txBox="1"/>
          <p:nvPr/>
        </p:nvSpPr>
        <p:spPr>
          <a:xfrm>
            <a:off x="6840113" y="749650"/>
            <a:ext cx="2161500" cy="27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20">
                <a:solidFill>
                  <a:schemeClr val="accent3"/>
                </a:solidFill>
                <a:latin typeface="Press Start 2P"/>
                <a:ea typeface="Press Start 2P"/>
                <a:cs typeface="Press Start 2P"/>
                <a:sym typeface="Press Start 2P"/>
              </a:rPr>
              <a:t>CHALLENGE</a:t>
            </a:r>
            <a:endParaRPr b="1" sz="1120">
              <a:solidFill>
                <a:schemeClr val="accent3"/>
              </a:solidFill>
              <a:latin typeface="Press Start 2P"/>
              <a:ea typeface="Press Start 2P"/>
              <a:cs typeface="Press Start 2P"/>
              <a:sym typeface="Press Start 2P"/>
            </a:endParaRPr>
          </a:p>
        </p:txBody>
      </p:sp>
      <p:pic>
        <p:nvPicPr>
          <p:cNvPr id="442" name="Google Shape;442;p54"/>
          <p:cNvPicPr preferRelativeResize="0"/>
          <p:nvPr/>
        </p:nvPicPr>
        <p:blipFill rotWithShape="1">
          <a:blip r:embed="rId7">
            <a:alphaModFix/>
          </a:blip>
          <a:srcRect b="0" l="8515" r="71564" t="25827"/>
          <a:stretch/>
        </p:blipFill>
        <p:spPr>
          <a:xfrm>
            <a:off x="2876850" y="1640263"/>
            <a:ext cx="1398052" cy="2440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3" name="Google Shape;443;p5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965025" y="1640276"/>
            <a:ext cx="1588526" cy="109443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9"/>
          <p:cNvSpPr txBox="1"/>
          <p:nvPr/>
        </p:nvSpPr>
        <p:spPr>
          <a:xfrm>
            <a:off x="311700" y="21547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solidFill>
                  <a:schemeClr val="lt1"/>
                </a:solidFill>
                <a:highlight>
                  <a:schemeClr val="dk1"/>
                </a:highlight>
                <a:latin typeface="Montserrat"/>
                <a:ea typeface="Montserrat"/>
                <a:cs typeface="Montserrat"/>
                <a:sym typeface="Montserrat"/>
              </a:rPr>
              <a:t>What makes Rockaway a special place?</a:t>
            </a:r>
            <a:endParaRPr b="1" sz="2800">
              <a:solidFill>
                <a:schemeClr val="lt1"/>
              </a:solidFill>
              <a:highlight>
                <a:schemeClr val="dk1"/>
              </a:highlight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3" name="Google Shape;83;p19"/>
          <p:cNvSpPr txBox="1"/>
          <p:nvPr/>
        </p:nvSpPr>
        <p:spPr>
          <a:xfrm>
            <a:off x="1022250" y="1140152"/>
            <a:ext cx="7332900" cy="407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873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Montserrat"/>
              <a:buChar char="●"/>
            </a:pPr>
            <a:r>
              <a:rPr lang="en" sz="25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It is a </a:t>
            </a:r>
            <a:r>
              <a:rPr b="1" lang="en" sz="2500">
                <a:solidFill>
                  <a:schemeClr val="dk1"/>
                </a:solidFill>
                <a:highlight>
                  <a:schemeClr val="lt2"/>
                </a:highlight>
                <a:latin typeface="Montserrat"/>
                <a:ea typeface="Montserrat"/>
                <a:cs typeface="Montserrat"/>
                <a:sym typeface="Montserrat"/>
              </a:rPr>
              <a:t>peninsula</a:t>
            </a:r>
            <a:r>
              <a:rPr lang="en" sz="2500">
                <a:solidFill>
                  <a:schemeClr val="dk1"/>
                </a:solidFill>
                <a:highlight>
                  <a:schemeClr val="lt2"/>
                </a:highlight>
                <a:latin typeface="Montserrat"/>
                <a:ea typeface="Montserrat"/>
                <a:cs typeface="Montserrat"/>
                <a:sym typeface="Montserrat"/>
              </a:rPr>
              <a:t>,</a:t>
            </a:r>
            <a:r>
              <a:rPr lang="en" sz="25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a body of land surrounded by water on three sides!</a:t>
            </a:r>
            <a:endParaRPr sz="25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25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7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8" name="Google Shape;448;p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11438" y="699775"/>
            <a:ext cx="4321125" cy="4321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449" name="Google Shape;449;p5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480788" y="749650"/>
            <a:ext cx="4192600" cy="4228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0" name="Google Shape;450;p5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124575" y="840500"/>
            <a:ext cx="3019425" cy="102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1" name="Google Shape;451;p5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37863" y="2592225"/>
            <a:ext cx="3019425" cy="1028700"/>
          </a:xfrm>
          <a:prstGeom prst="rect">
            <a:avLst/>
          </a:prstGeom>
          <a:noFill/>
          <a:ln>
            <a:noFill/>
          </a:ln>
        </p:spPr>
      </p:pic>
      <p:sp>
        <p:nvSpPr>
          <p:cNvPr id="452" name="Google Shape;452;p55"/>
          <p:cNvSpPr txBox="1"/>
          <p:nvPr/>
        </p:nvSpPr>
        <p:spPr>
          <a:xfrm>
            <a:off x="606775" y="214975"/>
            <a:ext cx="8720700" cy="27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20">
                <a:solidFill>
                  <a:schemeClr val="dk1"/>
                </a:solidFill>
                <a:latin typeface="Press Start 2P"/>
                <a:ea typeface="Press Start 2P"/>
                <a:cs typeface="Press Start 2P"/>
                <a:sym typeface="Press Start 2P"/>
              </a:rPr>
              <a:t>PLANT VS CHALLENGE BATTLE ROUND 3</a:t>
            </a:r>
            <a:endParaRPr b="1" sz="1820">
              <a:solidFill>
                <a:schemeClr val="dk1"/>
              </a:solidFill>
              <a:latin typeface="Press Start 2P"/>
              <a:ea typeface="Press Start 2P"/>
              <a:cs typeface="Press Start 2P"/>
              <a:sym typeface="Press Start 2P"/>
            </a:endParaRPr>
          </a:p>
        </p:txBody>
      </p:sp>
      <p:sp>
        <p:nvSpPr>
          <p:cNvPr id="453" name="Google Shape;453;p55"/>
          <p:cNvSpPr txBox="1"/>
          <p:nvPr/>
        </p:nvSpPr>
        <p:spPr>
          <a:xfrm>
            <a:off x="2841675" y="4173150"/>
            <a:ext cx="3282900" cy="652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20">
                <a:solidFill>
                  <a:schemeClr val="dk1"/>
                </a:solidFill>
                <a:latin typeface="Press Start 2P"/>
                <a:ea typeface="Press Start 2P"/>
                <a:cs typeface="Press Start 2P"/>
                <a:sym typeface="Press Start 2P"/>
              </a:rPr>
              <a:t>But, Eastern Red Cedar is able to gain back </a:t>
            </a:r>
            <a:r>
              <a:rPr b="1" lang="en" sz="920">
                <a:solidFill>
                  <a:schemeClr val="dk1"/>
                </a:solidFill>
                <a:latin typeface="Press Start 2P"/>
                <a:ea typeface="Press Start 2P"/>
                <a:cs typeface="Press Start 2P"/>
                <a:sym typeface="Press Start 2P"/>
              </a:rPr>
              <a:t>health using its adaptation power.</a:t>
            </a:r>
            <a:endParaRPr b="1" sz="920">
              <a:solidFill>
                <a:schemeClr val="dk1"/>
              </a:solidFill>
              <a:latin typeface="Press Start 2P"/>
              <a:ea typeface="Press Start 2P"/>
              <a:cs typeface="Press Start 2P"/>
              <a:sym typeface="Press Start 2P"/>
            </a:endParaRPr>
          </a:p>
        </p:txBody>
      </p:sp>
      <p:sp>
        <p:nvSpPr>
          <p:cNvPr id="454" name="Google Shape;454;p55"/>
          <p:cNvSpPr txBox="1"/>
          <p:nvPr/>
        </p:nvSpPr>
        <p:spPr>
          <a:xfrm>
            <a:off x="454038" y="2521400"/>
            <a:ext cx="2161500" cy="27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20">
                <a:solidFill>
                  <a:schemeClr val="accent3"/>
                </a:solidFill>
                <a:latin typeface="Press Start 2P"/>
                <a:ea typeface="Press Start 2P"/>
                <a:cs typeface="Press Start 2P"/>
                <a:sym typeface="Press Start 2P"/>
              </a:rPr>
              <a:t>PLANT</a:t>
            </a:r>
            <a:endParaRPr b="1" sz="1120">
              <a:solidFill>
                <a:schemeClr val="accent3"/>
              </a:solidFill>
              <a:latin typeface="Press Start 2P"/>
              <a:ea typeface="Press Start 2P"/>
              <a:cs typeface="Press Start 2P"/>
              <a:sym typeface="Press Start 2P"/>
            </a:endParaRPr>
          </a:p>
        </p:txBody>
      </p:sp>
      <p:sp>
        <p:nvSpPr>
          <p:cNvPr id="455" name="Google Shape;455;p55"/>
          <p:cNvSpPr txBox="1"/>
          <p:nvPr/>
        </p:nvSpPr>
        <p:spPr>
          <a:xfrm>
            <a:off x="6840113" y="749650"/>
            <a:ext cx="2161500" cy="27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20">
                <a:solidFill>
                  <a:schemeClr val="accent3"/>
                </a:solidFill>
                <a:latin typeface="Press Start 2P"/>
                <a:ea typeface="Press Start 2P"/>
                <a:cs typeface="Press Start 2P"/>
                <a:sym typeface="Press Start 2P"/>
              </a:rPr>
              <a:t>CHALLENGE</a:t>
            </a:r>
            <a:endParaRPr b="1" sz="1120">
              <a:solidFill>
                <a:schemeClr val="accent3"/>
              </a:solidFill>
              <a:latin typeface="Press Start 2P"/>
              <a:ea typeface="Press Start 2P"/>
              <a:cs typeface="Press Start 2P"/>
              <a:sym typeface="Press Start 2P"/>
            </a:endParaRPr>
          </a:p>
        </p:txBody>
      </p:sp>
      <p:sp>
        <p:nvSpPr>
          <p:cNvPr id="456" name="Google Shape;456;p55"/>
          <p:cNvSpPr txBox="1"/>
          <p:nvPr/>
        </p:nvSpPr>
        <p:spPr>
          <a:xfrm>
            <a:off x="454050" y="2872600"/>
            <a:ext cx="2651700" cy="36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20">
                <a:solidFill>
                  <a:schemeClr val="dk1"/>
                </a:solidFill>
                <a:latin typeface="Press Start 2P"/>
                <a:ea typeface="Press Start 2P"/>
                <a:cs typeface="Press Start 2P"/>
                <a:sym typeface="Press Start 2P"/>
              </a:rPr>
              <a:t>Eastern Red Cedar</a:t>
            </a:r>
            <a:endParaRPr b="1" sz="1020">
              <a:solidFill>
                <a:schemeClr val="dk1"/>
              </a:solidFill>
              <a:latin typeface="Press Start 2P"/>
              <a:ea typeface="Press Start 2P"/>
              <a:cs typeface="Press Start 2P"/>
              <a:sym typeface="Press Start 2P"/>
            </a:endParaRPr>
          </a:p>
        </p:txBody>
      </p:sp>
      <p:sp>
        <p:nvSpPr>
          <p:cNvPr id="457" name="Google Shape;457;p55"/>
          <p:cNvSpPr txBox="1"/>
          <p:nvPr/>
        </p:nvSpPr>
        <p:spPr>
          <a:xfrm>
            <a:off x="6553538" y="1116150"/>
            <a:ext cx="2161500" cy="27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20">
                <a:solidFill>
                  <a:schemeClr val="dk1"/>
                </a:solidFill>
                <a:latin typeface="Press Start 2P"/>
                <a:ea typeface="Press Start 2P"/>
                <a:cs typeface="Press Start 2P"/>
                <a:sym typeface="Press Start 2P"/>
              </a:rPr>
              <a:t>Wind</a:t>
            </a:r>
            <a:endParaRPr b="1" sz="1120">
              <a:solidFill>
                <a:schemeClr val="dk1"/>
              </a:solidFill>
              <a:latin typeface="Press Start 2P"/>
              <a:ea typeface="Press Start 2P"/>
              <a:cs typeface="Press Start 2P"/>
              <a:sym typeface="Press Start 2P"/>
            </a:endParaRPr>
          </a:p>
        </p:txBody>
      </p:sp>
      <p:pic>
        <p:nvPicPr>
          <p:cNvPr id="458" name="Google Shape;458;p55"/>
          <p:cNvPicPr preferRelativeResize="0"/>
          <p:nvPr/>
        </p:nvPicPr>
        <p:blipFill rotWithShape="1">
          <a:blip r:embed="rId7">
            <a:alphaModFix/>
          </a:blip>
          <a:srcRect b="0" l="8515" r="71564" t="25827"/>
          <a:stretch/>
        </p:blipFill>
        <p:spPr>
          <a:xfrm>
            <a:off x="2876850" y="1640263"/>
            <a:ext cx="1398052" cy="2440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9" name="Google Shape;459;p5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965025" y="1640276"/>
            <a:ext cx="1588526" cy="109443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3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4" name="Google Shape;464;p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34550" y="142300"/>
            <a:ext cx="5674900" cy="843525"/>
          </a:xfrm>
          <a:prstGeom prst="rect">
            <a:avLst/>
          </a:prstGeom>
          <a:noFill/>
          <a:ln>
            <a:noFill/>
          </a:ln>
        </p:spPr>
      </p:pic>
      <p:sp>
        <p:nvSpPr>
          <p:cNvPr id="465" name="Google Shape;465;p56"/>
          <p:cNvSpPr txBox="1"/>
          <p:nvPr/>
        </p:nvSpPr>
        <p:spPr>
          <a:xfrm>
            <a:off x="1663050" y="277725"/>
            <a:ext cx="56748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420">
                <a:solidFill>
                  <a:srgbClr val="990000"/>
                </a:solidFill>
                <a:latin typeface="Press Start 2P"/>
                <a:ea typeface="Press Start 2P"/>
                <a:cs typeface="Press Start 2P"/>
                <a:sym typeface="Press Start 2P"/>
              </a:rPr>
              <a:t>Which adaptation power did this plant use?</a:t>
            </a:r>
            <a:endParaRPr b="1" sz="1420">
              <a:solidFill>
                <a:srgbClr val="990000"/>
              </a:solidFill>
              <a:latin typeface="Press Start 2P"/>
              <a:ea typeface="Press Start 2P"/>
              <a:cs typeface="Press Start 2P"/>
              <a:sym typeface="Press Start 2P"/>
            </a:endParaRPr>
          </a:p>
        </p:txBody>
      </p:sp>
      <p:sp>
        <p:nvSpPr>
          <p:cNvPr id="466" name="Google Shape;466;p56"/>
          <p:cNvSpPr/>
          <p:nvPr/>
        </p:nvSpPr>
        <p:spPr>
          <a:xfrm>
            <a:off x="695625" y="2583675"/>
            <a:ext cx="3594300" cy="676800"/>
          </a:xfrm>
          <a:prstGeom prst="flowChartAlternateProcess">
            <a:avLst/>
          </a:prstGeom>
          <a:solidFill>
            <a:srgbClr val="F4CCCC"/>
          </a:solidFill>
          <a:ln cap="flat" cmpd="sng" w="28575">
            <a:solidFill>
              <a:srgbClr val="85200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20">
                <a:solidFill>
                  <a:srgbClr val="783F04"/>
                </a:solidFill>
                <a:latin typeface="Press Start 2P"/>
                <a:ea typeface="Press Start 2P"/>
                <a:cs typeface="Press Start 2P"/>
                <a:sym typeface="Press Start 2P"/>
              </a:rPr>
              <a:t>Growth enzyme</a:t>
            </a:r>
            <a:endParaRPr b="1" sz="920">
              <a:solidFill>
                <a:srgbClr val="783F04"/>
              </a:solidFill>
              <a:latin typeface="Press Start 2P"/>
              <a:ea typeface="Press Start 2P"/>
              <a:cs typeface="Press Start 2P"/>
              <a:sym typeface="Press Start 2P"/>
            </a:endParaRPr>
          </a:p>
        </p:txBody>
      </p:sp>
      <p:sp>
        <p:nvSpPr>
          <p:cNvPr id="467" name="Google Shape;467;p56"/>
          <p:cNvSpPr/>
          <p:nvPr/>
        </p:nvSpPr>
        <p:spPr>
          <a:xfrm>
            <a:off x="695625" y="3638300"/>
            <a:ext cx="3594300" cy="676800"/>
          </a:xfrm>
          <a:prstGeom prst="flowChartAlternateProcess">
            <a:avLst/>
          </a:prstGeom>
          <a:solidFill>
            <a:srgbClr val="F4CCCC"/>
          </a:solidFill>
          <a:ln cap="flat" cmpd="sng" w="28575">
            <a:solidFill>
              <a:srgbClr val="85200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20">
                <a:solidFill>
                  <a:srgbClr val="783F04"/>
                </a:solidFill>
                <a:latin typeface="Press Start 2P"/>
                <a:ea typeface="Press Start 2P"/>
                <a:cs typeface="Press Start 2P"/>
                <a:sym typeface="Press Start 2P"/>
              </a:rPr>
              <a:t>Regrow from trunk and stems</a:t>
            </a:r>
            <a:endParaRPr b="1" sz="920">
              <a:solidFill>
                <a:srgbClr val="783F04"/>
              </a:solidFill>
              <a:latin typeface="Press Start 2P"/>
              <a:ea typeface="Press Start 2P"/>
              <a:cs typeface="Press Start 2P"/>
              <a:sym typeface="Press Start 2P"/>
            </a:endParaRPr>
          </a:p>
        </p:txBody>
      </p:sp>
      <p:sp>
        <p:nvSpPr>
          <p:cNvPr id="468" name="Google Shape;468;p56"/>
          <p:cNvSpPr/>
          <p:nvPr/>
        </p:nvSpPr>
        <p:spPr>
          <a:xfrm>
            <a:off x="4854050" y="1529050"/>
            <a:ext cx="3594300" cy="676800"/>
          </a:xfrm>
          <a:prstGeom prst="flowChartAlternateProcess">
            <a:avLst/>
          </a:prstGeom>
          <a:solidFill>
            <a:srgbClr val="F4CCCC"/>
          </a:solidFill>
          <a:ln cap="flat" cmpd="sng" w="28575">
            <a:solidFill>
              <a:srgbClr val="85200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20">
                <a:solidFill>
                  <a:srgbClr val="783F04"/>
                </a:solidFill>
                <a:latin typeface="Press Start 2P"/>
                <a:ea typeface="Press Start 2P"/>
                <a:cs typeface="Press Start 2P"/>
                <a:sym typeface="Press Start 2P"/>
              </a:rPr>
              <a:t>Waxy leaf</a:t>
            </a:r>
            <a:endParaRPr b="1" sz="920">
              <a:solidFill>
                <a:srgbClr val="783F04"/>
              </a:solidFill>
              <a:latin typeface="Press Start 2P"/>
              <a:ea typeface="Press Start 2P"/>
              <a:cs typeface="Press Start 2P"/>
              <a:sym typeface="Press Start 2P"/>
            </a:endParaRPr>
          </a:p>
        </p:txBody>
      </p:sp>
      <p:sp>
        <p:nvSpPr>
          <p:cNvPr id="469" name="Google Shape;469;p56"/>
          <p:cNvSpPr/>
          <p:nvPr/>
        </p:nvSpPr>
        <p:spPr>
          <a:xfrm>
            <a:off x="4854050" y="2583675"/>
            <a:ext cx="3594300" cy="676800"/>
          </a:xfrm>
          <a:prstGeom prst="flowChartAlternateProcess">
            <a:avLst/>
          </a:prstGeom>
          <a:solidFill>
            <a:srgbClr val="F4CCCC"/>
          </a:solidFill>
          <a:ln cap="flat" cmpd="sng" w="28575">
            <a:solidFill>
              <a:srgbClr val="85200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20">
                <a:solidFill>
                  <a:srgbClr val="783F04"/>
                </a:solidFill>
                <a:latin typeface="Press Start 2P"/>
                <a:ea typeface="Press Start 2P"/>
                <a:cs typeface="Press Start 2P"/>
                <a:sym typeface="Press Start 2P"/>
              </a:rPr>
              <a:t>Dense foliage</a:t>
            </a:r>
            <a:endParaRPr b="1" sz="920">
              <a:solidFill>
                <a:srgbClr val="783F04"/>
              </a:solidFill>
              <a:latin typeface="Press Start 2P"/>
              <a:ea typeface="Press Start 2P"/>
              <a:cs typeface="Press Start 2P"/>
              <a:sym typeface="Press Start 2P"/>
            </a:endParaRPr>
          </a:p>
        </p:txBody>
      </p:sp>
      <p:sp>
        <p:nvSpPr>
          <p:cNvPr id="470" name="Google Shape;470;p56"/>
          <p:cNvSpPr/>
          <p:nvPr/>
        </p:nvSpPr>
        <p:spPr>
          <a:xfrm>
            <a:off x="4854050" y="3638300"/>
            <a:ext cx="3594300" cy="676800"/>
          </a:xfrm>
          <a:prstGeom prst="flowChartAlternateProcess">
            <a:avLst/>
          </a:prstGeom>
          <a:solidFill>
            <a:srgbClr val="F4CCCC"/>
          </a:solidFill>
          <a:ln cap="flat" cmpd="sng" w="28575">
            <a:solidFill>
              <a:srgbClr val="85200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20">
                <a:solidFill>
                  <a:srgbClr val="783F04"/>
                </a:solidFill>
                <a:latin typeface="Press Start 2P"/>
                <a:ea typeface="Press Start 2P"/>
                <a:cs typeface="Press Start 2P"/>
                <a:sym typeface="Press Start 2P"/>
              </a:rPr>
              <a:t>Spikes</a:t>
            </a:r>
            <a:endParaRPr b="1" sz="920">
              <a:solidFill>
                <a:srgbClr val="783F04"/>
              </a:solidFill>
              <a:latin typeface="Press Start 2P"/>
              <a:ea typeface="Press Start 2P"/>
              <a:cs typeface="Press Start 2P"/>
              <a:sym typeface="Press Start 2P"/>
            </a:endParaRPr>
          </a:p>
        </p:txBody>
      </p:sp>
      <p:sp>
        <p:nvSpPr>
          <p:cNvPr id="471" name="Google Shape;471;p56"/>
          <p:cNvSpPr/>
          <p:nvPr/>
        </p:nvSpPr>
        <p:spPr>
          <a:xfrm>
            <a:off x="695625" y="1529050"/>
            <a:ext cx="3594300" cy="676800"/>
          </a:xfrm>
          <a:prstGeom prst="flowChartAlternateProcess">
            <a:avLst/>
          </a:prstGeom>
          <a:solidFill>
            <a:srgbClr val="F4CCCC"/>
          </a:solidFill>
          <a:ln cap="flat" cmpd="sng" w="28575">
            <a:solidFill>
              <a:srgbClr val="85200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20">
                <a:solidFill>
                  <a:srgbClr val="783F04"/>
                </a:solidFill>
                <a:latin typeface="Press Start 2P"/>
                <a:ea typeface="Press Start 2P"/>
                <a:cs typeface="Press Start 2P"/>
                <a:sym typeface="Press Start 2P"/>
              </a:rPr>
              <a:t>Salt glands</a:t>
            </a:r>
            <a:endParaRPr b="1" sz="920">
              <a:solidFill>
                <a:srgbClr val="783F04"/>
              </a:solidFill>
              <a:latin typeface="Press Start 2P"/>
              <a:ea typeface="Press Start 2P"/>
              <a:cs typeface="Press Start 2P"/>
              <a:sym typeface="Press Start 2P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5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6" name="Google Shape;476;p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34550" y="142300"/>
            <a:ext cx="5674900" cy="843525"/>
          </a:xfrm>
          <a:prstGeom prst="rect">
            <a:avLst/>
          </a:prstGeom>
          <a:noFill/>
          <a:ln>
            <a:noFill/>
          </a:ln>
        </p:spPr>
      </p:pic>
      <p:sp>
        <p:nvSpPr>
          <p:cNvPr id="477" name="Google Shape;477;p57"/>
          <p:cNvSpPr/>
          <p:nvPr/>
        </p:nvSpPr>
        <p:spPr>
          <a:xfrm>
            <a:off x="4854050" y="2583675"/>
            <a:ext cx="3594300" cy="676800"/>
          </a:xfrm>
          <a:prstGeom prst="flowChartAlternateProcess">
            <a:avLst/>
          </a:prstGeom>
          <a:solidFill>
            <a:srgbClr val="F4F8C2"/>
          </a:solidFill>
          <a:ln cap="flat" cmpd="sng" w="28575">
            <a:solidFill>
              <a:srgbClr val="85200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20">
                <a:solidFill>
                  <a:srgbClr val="783F04"/>
                </a:solidFill>
                <a:latin typeface="Press Start 2P"/>
                <a:ea typeface="Press Start 2P"/>
                <a:cs typeface="Press Start 2P"/>
                <a:sym typeface="Press Start 2P"/>
              </a:rPr>
              <a:t>Dense foliage, or lots of leaves and stems, help to protect from winds or storms.</a:t>
            </a:r>
            <a:endParaRPr b="1" sz="920">
              <a:solidFill>
                <a:srgbClr val="783F04"/>
              </a:solidFill>
              <a:latin typeface="Press Start 2P"/>
              <a:ea typeface="Press Start 2P"/>
              <a:cs typeface="Press Start 2P"/>
              <a:sym typeface="Press Start 2P"/>
            </a:endParaRPr>
          </a:p>
        </p:txBody>
      </p:sp>
      <p:sp>
        <p:nvSpPr>
          <p:cNvPr id="478" name="Google Shape;478;p57"/>
          <p:cNvSpPr/>
          <p:nvPr/>
        </p:nvSpPr>
        <p:spPr>
          <a:xfrm>
            <a:off x="695625" y="2583675"/>
            <a:ext cx="3594300" cy="676800"/>
          </a:xfrm>
          <a:prstGeom prst="flowChartAlternateProcess">
            <a:avLst/>
          </a:prstGeom>
          <a:solidFill>
            <a:srgbClr val="F4CCCC"/>
          </a:solidFill>
          <a:ln cap="flat" cmpd="sng" w="28575">
            <a:solidFill>
              <a:srgbClr val="85200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20">
                <a:solidFill>
                  <a:srgbClr val="783F04"/>
                </a:solidFill>
                <a:latin typeface="Press Start 2P"/>
                <a:ea typeface="Press Start 2P"/>
                <a:cs typeface="Press Start 2P"/>
                <a:sym typeface="Press Start 2P"/>
              </a:rPr>
              <a:t>Growth enzyme</a:t>
            </a:r>
            <a:endParaRPr b="1" sz="920">
              <a:solidFill>
                <a:srgbClr val="783F04"/>
              </a:solidFill>
              <a:latin typeface="Press Start 2P"/>
              <a:ea typeface="Press Start 2P"/>
              <a:cs typeface="Press Start 2P"/>
              <a:sym typeface="Press Start 2P"/>
            </a:endParaRPr>
          </a:p>
        </p:txBody>
      </p:sp>
      <p:sp>
        <p:nvSpPr>
          <p:cNvPr id="479" name="Google Shape;479;p57"/>
          <p:cNvSpPr/>
          <p:nvPr/>
        </p:nvSpPr>
        <p:spPr>
          <a:xfrm>
            <a:off x="695625" y="3638300"/>
            <a:ext cx="3594300" cy="676800"/>
          </a:xfrm>
          <a:prstGeom prst="flowChartAlternateProcess">
            <a:avLst/>
          </a:prstGeom>
          <a:solidFill>
            <a:srgbClr val="F4CCCC"/>
          </a:solidFill>
          <a:ln cap="flat" cmpd="sng" w="28575">
            <a:solidFill>
              <a:srgbClr val="85200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20">
                <a:solidFill>
                  <a:srgbClr val="783F04"/>
                </a:solidFill>
                <a:latin typeface="Press Start 2P"/>
                <a:ea typeface="Press Start 2P"/>
                <a:cs typeface="Press Start 2P"/>
                <a:sym typeface="Press Start 2P"/>
              </a:rPr>
              <a:t>Regrow from trunk and stems</a:t>
            </a:r>
            <a:endParaRPr b="1" sz="920">
              <a:solidFill>
                <a:srgbClr val="783F04"/>
              </a:solidFill>
              <a:latin typeface="Press Start 2P"/>
              <a:ea typeface="Press Start 2P"/>
              <a:cs typeface="Press Start 2P"/>
              <a:sym typeface="Press Start 2P"/>
            </a:endParaRPr>
          </a:p>
        </p:txBody>
      </p:sp>
      <p:sp>
        <p:nvSpPr>
          <p:cNvPr id="480" name="Google Shape;480;p57"/>
          <p:cNvSpPr/>
          <p:nvPr/>
        </p:nvSpPr>
        <p:spPr>
          <a:xfrm>
            <a:off x="4854050" y="1529050"/>
            <a:ext cx="3594300" cy="676800"/>
          </a:xfrm>
          <a:prstGeom prst="flowChartAlternateProcess">
            <a:avLst/>
          </a:prstGeom>
          <a:solidFill>
            <a:srgbClr val="F4CCCC"/>
          </a:solidFill>
          <a:ln cap="flat" cmpd="sng" w="28575">
            <a:solidFill>
              <a:srgbClr val="85200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20">
                <a:solidFill>
                  <a:srgbClr val="783F04"/>
                </a:solidFill>
                <a:latin typeface="Press Start 2P"/>
                <a:ea typeface="Press Start 2P"/>
                <a:cs typeface="Press Start 2P"/>
                <a:sym typeface="Press Start 2P"/>
              </a:rPr>
              <a:t>Waxy leaf</a:t>
            </a:r>
            <a:endParaRPr b="1" sz="920">
              <a:solidFill>
                <a:srgbClr val="783F04"/>
              </a:solidFill>
              <a:latin typeface="Press Start 2P"/>
              <a:ea typeface="Press Start 2P"/>
              <a:cs typeface="Press Start 2P"/>
              <a:sym typeface="Press Start 2P"/>
            </a:endParaRPr>
          </a:p>
        </p:txBody>
      </p:sp>
      <p:sp>
        <p:nvSpPr>
          <p:cNvPr id="481" name="Google Shape;481;p57"/>
          <p:cNvSpPr/>
          <p:nvPr/>
        </p:nvSpPr>
        <p:spPr>
          <a:xfrm>
            <a:off x="4854050" y="3638300"/>
            <a:ext cx="3594300" cy="676800"/>
          </a:xfrm>
          <a:prstGeom prst="flowChartAlternateProcess">
            <a:avLst/>
          </a:prstGeom>
          <a:solidFill>
            <a:srgbClr val="F4CCCC"/>
          </a:solidFill>
          <a:ln cap="flat" cmpd="sng" w="28575">
            <a:solidFill>
              <a:srgbClr val="85200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20">
                <a:solidFill>
                  <a:srgbClr val="783F04"/>
                </a:solidFill>
                <a:latin typeface="Press Start 2P"/>
                <a:ea typeface="Press Start 2P"/>
                <a:cs typeface="Press Start 2P"/>
                <a:sym typeface="Press Start 2P"/>
              </a:rPr>
              <a:t>Spikes</a:t>
            </a:r>
            <a:endParaRPr b="1" sz="920">
              <a:solidFill>
                <a:srgbClr val="783F04"/>
              </a:solidFill>
              <a:latin typeface="Press Start 2P"/>
              <a:ea typeface="Press Start 2P"/>
              <a:cs typeface="Press Start 2P"/>
              <a:sym typeface="Press Start 2P"/>
            </a:endParaRPr>
          </a:p>
        </p:txBody>
      </p:sp>
      <p:sp>
        <p:nvSpPr>
          <p:cNvPr id="482" name="Google Shape;482;p57"/>
          <p:cNvSpPr/>
          <p:nvPr/>
        </p:nvSpPr>
        <p:spPr>
          <a:xfrm>
            <a:off x="695625" y="1529050"/>
            <a:ext cx="3594300" cy="676800"/>
          </a:xfrm>
          <a:prstGeom prst="flowChartAlternateProcess">
            <a:avLst/>
          </a:prstGeom>
          <a:solidFill>
            <a:srgbClr val="F4CCCC"/>
          </a:solidFill>
          <a:ln cap="flat" cmpd="sng" w="28575">
            <a:solidFill>
              <a:srgbClr val="85200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20">
                <a:solidFill>
                  <a:srgbClr val="783F04"/>
                </a:solidFill>
                <a:latin typeface="Press Start 2P"/>
                <a:ea typeface="Press Start 2P"/>
                <a:cs typeface="Press Start 2P"/>
                <a:sym typeface="Press Start 2P"/>
              </a:rPr>
              <a:t>Salt glands</a:t>
            </a:r>
            <a:endParaRPr b="1" sz="920">
              <a:solidFill>
                <a:srgbClr val="783F04"/>
              </a:solidFill>
              <a:latin typeface="Press Start 2P"/>
              <a:ea typeface="Press Start 2P"/>
              <a:cs typeface="Press Start 2P"/>
              <a:sym typeface="Press Start 2P"/>
            </a:endParaRPr>
          </a:p>
        </p:txBody>
      </p:sp>
      <p:sp>
        <p:nvSpPr>
          <p:cNvPr id="483" name="Google Shape;483;p57"/>
          <p:cNvSpPr txBox="1"/>
          <p:nvPr/>
        </p:nvSpPr>
        <p:spPr>
          <a:xfrm>
            <a:off x="1663050" y="277725"/>
            <a:ext cx="56748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420">
                <a:solidFill>
                  <a:srgbClr val="990000"/>
                </a:solidFill>
                <a:latin typeface="Press Start 2P"/>
                <a:ea typeface="Press Start 2P"/>
                <a:cs typeface="Press Start 2P"/>
                <a:sym typeface="Press Start 2P"/>
              </a:rPr>
              <a:t>Which adaptation power did this plant use?</a:t>
            </a:r>
            <a:endParaRPr b="1" sz="1420">
              <a:solidFill>
                <a:srgbClr val="990000"/>
              </a:solidFill>
              <a:latin typeface="Press Start 2P"/>
              <a:ea typeface="Press Start 2P"/>
              <a:cs typeface="Press Start 2P"/>
              <a:sym typeface="Press Start 2P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7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8" name="Google Shape;488;p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11438" y="699775"/>
            <a:ext cx="4321125" cy="4321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489" name="Google Shape;489;p5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480788" y="749650"/>
            <a:ext cx="4192600" cy="4228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0" name="Google Shape;490;p5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37875" y="2592225"/>
            <a:ext cx="3019425" cy="102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1" name="Google Shape;491;p5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124563" y="840500"/>
            <a:ext cx="3019425" cy="1028700"/>
          </a:xfrm>
          <a:prstGeom prst="rect">
            <a:avLst/>
          </a:prstGeom>
          <a:noFill/>
          <a:ln>
            <a:noFill/>
          </a:ln>
        </p:spPr>
      </p:pic>
      <p:sp>
        <p:nvSpPr>
          <p:cNvPr id="492" name="Google Shape;492;p58"/>
          <p:cNvSpPr txBox="1"/>
          <p:nvPr/>
        </p:nvSpPr>
        <p:spPr>
          <a:xfrm>
            <a:off x="606775" y="214975"/>
            <a:ext cx="8720700" cy="27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20">
                <a:solidFill>
                  <a:schemeClr val="dk1"/>
                </a:solidFill>
                <a:latin typeface="Press Start 2P"/>
                <a:ea typeface="Press Start 2P"/>
                <a:cs typeface="Press Start 2P"/>
                <a:sym typeface="Press Start 2P"/>
              </a:rPr>
              <a:t>PLANT VS </a:t>
            </a:r>
            <a:r>
              <a:rPr b="1" lang="en" sz="1820">
                <a:solidFill>
                  <a:schemeClr val="dk1"/>
                </a:solidFill>
                <a:latin typeface="Press Start 2P"/>
                <a:ea typeface="Press Start 2P"/>
                <a:cs typeface="Press Start 2P"/>
                <a:sym typeface="Press Start 2P"/>
              </a:rPr>
              <a:t>CHALLENGE</a:t>
            </a:r>
            <a:r>
              <a:rPr b="1" lang="en" sz="1820">
                <a:solidFill>
                  <a:schemeClr val="dk1"/>
                </a:solidFill>
                <a:latin typeface="Press Start 2P"/>
                <a:ea typeface="Press Start 2P"/>
                <a:cs typeface="Press Start 2P"/>
                <a:sym typeface="Press Start 2P"/>
              </a:rPr>
              <a:t> BATTLE ROUND 4</a:t>
            </a:r>
            <a:endParaRPr b="1" sz="1820">
              <a:solidFill>
                <a:schemeClr val="dk1"/>
              </a:solidFill>
              <a:latin typeface="Press Start 2P"/>
              <a:ea typeface="Press Start 2P"/>
              <a:cs typeface="Press Start 2P"/>
              <a:sym typeface="Press Start 2P"/>
            </a:endParaRPr>
          </a:p>
        </p:txBody>
      </p:sp>
      <p:sp>
        <p:nvSpPr>
          <p:cNvPr id="493" name="Google Shape;493;p58"/>
          <p:cNvSpPr txBox="1"/>
          <p:nvPr/>
        </p:nvSpPr>
        <p:spPr>
          <a:xfrm>
            <a:off x="2876850" y="4223275"/>
            <a:ext cx="3390300" cy="652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20">
                <a:solidFill>
                  <a:schemeClr val="dk1"/>
                </a:solidFill>
                <a:latin typeface="Press Start 2P"/>
                <a:ea typeface="Press Start 2P"/>
                <a:cs typeface="Press Start 2P"/>
                <a:sym typeface="Press Start 2P"/>
              </a:rPr>
              <a:t>Seawater is back and ready to fight again!This time seawater attacks Bayberry!</a:t>
            </a:r>
            <a:endParaRPr b="1" sz="920">
              <a:solidFill>
                <a:schemeClr val="dk1"/>
              </a:solidFill>
              <a:latin typeface="Press Start 2P"/>
              <a:ea typeface="Press Start 2P"/>
              <a:cs typeface="Press Start 2P"/>
              <a:sym typeface="Press Start 2P"/>
            </a:endParaRPr>
          </a:p>
        </p:txBody>
      </p:sp>
      <p:sp>
        <p:nvSpPr>
          <p:cNvPr id="494" name="Google Shape;494;p58"/>
          <p:cNvSpPr txBox="1"/>
          <p:nvPr/>
        </p:nvSpPr>
        <p:spPr>
          <a:xfrm>
            <a:off x="454038" y="2521400"/>
            <a:ext cx="2161500" cy="27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20">
                <a:solidFill>
                  <a:schemeClr val="accent3"/>
                </a:solidFill>
                <a:latin typeface="Press Start 2P"/>
                <a:ea typeface="Press Start 2P"/>
                <a:cs typeface="Press Start 2P"/>
                <a:sym typeface="Press Start 2P"/>
              </a:rPr>
              <a:t>PLANT</a:t>
            </a:r>
            <a:endParaRPr b="1" sz="1120">
              <a:solidFill>
                <a:schemeClr val="accent3"/>
              </a:solidFill>
              <a:latin typeface="Press Start 2P"/>
              <a:ea typeface="Press Start 2P"/>
              <a:cs typeface="Press Start 2P"/>
              <a:sym typeface="Press Start 2P"/>
            </a:endParaRPr>
          </a:p>
        </p:txBody>
      </p:sp>
      <p:sp>
        <p:nvSpPr>
          <p:cNvPr id="495" name="Google Shape;495;p58"/>
          <p:cNvSpPr txBox="1"/>
          <p:nvPr/>
        </p:nvSpPr>
        <p:spPr>
          <a:xfrm>
            <a:off x="6840113" y="749650"/>
            <a:ext cx="2161500" cy="27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20">
                <a:solidFill>
                  <a:schemeClr val="accent3"/>
                </a:solidFill>
                <a:latin typeface="Press Start 2P"/>
                <a:ea typeface="Press Start 2P"/>
                <a:cs typeface="Press Start 2P"/>
                <a:sym typeface="Press Start 2P"/>
              </a:rPr>
              <a:t>CHALLENGE</a:t>
            </a:r>
            <a:endParaRPr b="1" sz="1120">
              <a:solidFill>
                <a:schemeClr val="accent3"/>
              </a:solidFill>
              <a:latin typeface="Press Start 2P"/>
              <a:ea typeface="Press Start 2P"/>
              <a:cs typeface="Press Start 2P"/>
              <a:sym typeface="Press Start 2P"/>
            </a:endParaRPr>
          </a:p>
        </p:txBody>
      </p:sp>
      <p:sp>
        <p:nvSpPr>
          <p:cNvPr id="496" name="Google Shape;496;p58"/>
          <p:cNvSpPr txBox="1"/>
          <p:nvPr/>
        </p:nvSpPr>
        <p:spPr>
          <a:xfrm>
            <a:off x="454050" y="2872600"/>
            <a:ext cx="2651700" cy="36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20">
                <a:solidFill>
                  <a:schemeClr val="dk1"/>
                </a:solidFill>
                <a:latin typeface="Press Start 2P"/>
                <a:ea typeface="Press Start 2P"/>
                <a:cs typeface="Press Start 2P"/>
                <a:sym typeface="Press Start 2P"/>
              </a:rPr>
              <a:t>Bayberry</a:t>
            </a:r>
            <a:endParaRPr b="1" sz="1020">
              <a:solidFill>
                <a:schemeClr val="dk1"/>
              </a:solidFill>
              <a:latin typeface="Press Start 2P"/>
              <a:ea typeface="Press Start 2P"/>
              <a:cs typeface="Press Start 2P"/>
              <a:sym typeface="Press Start 2P"/>
            </a:endParaRPr>
          </a:p>
        </p:txBody>
      </p:sp>
      <p:sp>
        <p:nvSpPr>
          <p:cNvPr id="497" name="Google Shape;497;p58"/>
          <p:cNvSpPr txBox="1"/>
          <p:nvPr/>
        </p:nvSpPr>
        <p:spPr>
          <a:xfrm>
            <a:off x="6553538" y="1116150"/>
            <a:ext cx="2161500" cy="27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20">
                <a:solidFill>
                  <a:schemeClr val="dk1"/>
                </a:solidFill>
                <a:latin typeface="Press Start 2P"/>
                <a:ea typeface="Press Start 2P"/>
                <a:cs typeface="Press Start 2P"/>
                <a:sym typeface="Press Start 2P"/>
              </a:rPr>
              <a:t>Seawater</a:t>
            </a:r>
            <a:endParaRPr b="1" sz="1120">
              <a:solidFill>
                <a:schemeClr val="dk1"/>
              </a:solidFill>
              <a:latin typeface="Press Start 2P"/>
              <a:ea typeface="Press Start 2P"/>
              <a:cs typeface="Press Start 2P"/>
              <a:sym typeface="Press Start 2P"/>
            </a:endParaRPr>
          </a:p>
        </p:txBody>
      </p:sp>
      <p:pic>
        <p:nvPicPr>
          <p:cNvPr id="498" name="Google Shape;498;p5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700525" y="1823127"/>
            <a:ext cx="1906877" cy="1067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99" name="Google Shape;499;p5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018600" y="1589650"/>
            <a:ext cx="3225876" cy="23658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3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4" name="Google Shape;504;p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11438" y="699775"/>
            <a:ext cx="4321125" cy="4321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505" name="Google Shape;505;p5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480788" y="749650"/>
            <a:ext cx="4192600" cy="4228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6" name="Google Shape;506;p5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124575" y="840500"/>
            <a:ext cx="3019425" cy="102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7" name="Google Shape;507;p5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37863" y="2592225"/>
            <a:ext cx="3019425" cy="1028700"/>
          </a:xfrm>
          <a:prstGeom prst="rect">
            <a:avLst/>
          </a:prstGeom>
          <a:noFill/>
          <a:ln>
            <a:noFill/>
          </a:ln>
        </p:spPr>
      </p:pic>
      <p:sp>
        <p:nvSpPr>
          <p:cNvPr id="508" name="Google Shape;508;p59"/>
          <p:cNvSpPr txBox="1"/>
          <p:nvPr/>
        </p:nvSpPr>
        <p:spPr>
          <a:xfrm>
            <a:off x="606775" y="214975"/>
            <a:ext cx="8720700" cy="27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20">
                <a:solidFill>
                  <a:schemeClr val="dk1"/>
                </a:solidFill>
                <a:latin typeface="Press Start 2P"/>
                <a:ea typeface="Press Start 2P"/>
                <a:cs typeface="Press Start 2P"/>
                <a:sym typeface="Press Start 2P"/>
              </a:rPr>
              <a:t>PLANT VS CHALLENGE BATTLE ROUND 4</a:t>
            </a:r>
            <a:endParaRPr b="1" sz="1820">
              <a:solidFill>
                <a:schemeClr val="dk1"/>
              </a:solidFill>
              <a:latin typeface="Press Start 2P"/>
              <a:ea typeface="Press Start 2P"/>
              <a:cs typeface="Press Start 2P"/>
              <a:sym typeface="Press Start 2P"/>
            </a:endParaRPr>
          </a:p>
        </p:txBody>
      </p:sp>
      <p:sp>
        <p:nvSpPr>
          <p:cNvPr id="509" name="Google Shape;509;p59"/>
          <p:cNvSpPr txBox="1"/>
          <p:nvPr/>
        </p:nvSpPr>
        <p:spPr>
          <a:xfrm>
            <a:off x="2841675" y="4173150"/>
            <a:ext cx="3282900" cy="652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20">
                <a:solidFill>
                  <a:schemeClr val="dk1"/>
                </a:solidFill>
                <a:latin typeface="Press Start 2P"/>
                <a:ea typeface="Press Start 2P"/>
                <a:cs typeface="Press Start 2P"/>
                <a:sym typeface="Press Start 2P"/>
              </a:rPr>
              <a:t>Northern Bayberry fights back with their ultimate adaption power!</a:t>
            </a:r>
            <a:endParaRPr b="1" sz="920">
              <a:solidFill>
                <a:schemeClr val="dk1"/>
              </a:solidFill>
              <a:latin typeface="Press Start 2P"/>
              <a:ea typeface="Press Start 2P"/>
              <a:cs typeface="Press Start 2P"/>
              <a:sym typeface="Press Start 2P"/>
            </a:endParaRPr>
          </a:p>
        </p:txBody>
      </p:sp>
      <p:sp>
        <p:nvSpPr>
          <p:cNvPr id="510" name="Google Shape;510;p59"/>
          <p:cNvSpPr txBox="1"/>
          <p:nvPr/>
        </p:nvSpPr>
        <p:spPr>
          <a:xfrm>
            <a:off x="454038" y="2521400"/>
            <a:ext cx="2161500" cy="27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20">
                <a:solidFill>
                  <a:schemeClr val="accent3"/>
                </a:solidFill>
                <a:latin typeface="Press Start 2P"/>
                <a:ea typeface="Press Start 2P"/>
                <a:cs typeface="Press Start 2P"/>
                <a:sym typeface="Press Start 2P"/>
              </a:rPr>
              <a:t>PLANT</a:t>
            </a:r>
            <a:endParaRPr b="1" sz="1120">
              <a:solidFill>
                <a:schemeClr val="accent3"/>
              </a:solidFill>
              <a:latin typeface="Press Start 2P"/>
              <a:ea typeface="Press Start 2P"/>
              <a:cs typeface="Press Start 2P"/>
              <a:sym typeface="Press Start 2P"/>
            </a:endParaRPr>
          </a:p>
        </p:txBody>
      </p:sp>
      <p:sp>
        <p:nvSpPr>
          <p:cNvPr id="511" name="Google Shape;511;p59"/>
          <p:cNvSpPr txBox="1"/>
          <p:nvPr/>
        </p:nvSpPr>
        <p:spPr>
          <a:xfrm>
            <a:off x="6840113" y="749650"/>
            <a:ext cx="2161500" cy="27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20">
                <a:solidFill>
                  <a:schemeClr val="accent3"/>
                </a:solidFill>
                <a:latin typeface="Press Start 2P"/>
                <a:ea typeface="Press Start 2P"/>
                <a:cs typeface="Press Start 2P"/>
                <a:sym typeface="Press Start 2P"/>
              </a:rPr>
              <a:t>CHALLENGE</a:t>
            </a:r>
            <a:endParaRPr b="1" sz="1120">
              <a:solidFill>
                <a:schemeClr val="accent3"/>
              </a:solidFill>
              <a:latin typeface="Press Start 2P"/>
              <a:ea typeface="Press Start 2P"/>
              <a:cs typeface="Press Start 2P"/>
              <a:sym typeface="Press Start 2P"/>
            </a:endParaRPr>
          </a:p>
        </p:txBody>
      </p:sp>
      <p:sp>
        <p:nvSpPr>
          <p:cNvPr id="512" name="Google Shape;512;p59"/>
          <p:cNvSpPr txBox="1"/>
          <p:nvPr/>
        </p:nvSpPr>
        <p:spPr>
          <a:xfrm>
            <a:off x="454050" y="2872600"/>
            <a:ext cx="2651700" cy="36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20">
                <a:solidFill>
                  <a:schemeClr val="dk1"/>
                </a:solidFill>
                <a:latin typeface="Press Start 2P"/>
                <a:ea typeface="Press Start 2P"/>
                <a:cs typeface="Press Start 2P"/>
                <a:sym typeface="Press Start 2P"/>
              </a:rPr>
              <a:t>Northern </a:t>
            </a:r>
            <a:r>
              <a:rPr b="1" lang="en" sz="1020">
                <a:solidFill>
                  <a:schemeClr val="dk1"/>
                </a:solidFill>
                <a:latin typeface="Press Start 2P"/>
                <a:ea typeface="Press Start 2P"/>
                <a:cs typeface="Press Start 2P"/>
                <a:sym typeface="Press Start 2P"/>
              </a:rPr>
              <a:t>Bayberry</a:t>
            </a:r>
            <a:endParaRPr b="1" sz="1020">
              <a:solidFill>
                <a:schemeClr val="dk1"/>
              </a:solidFill>
              <a:latin typeface="Press Start 2P"/>
              <a:ea typeface="Press Start 2P"/>
              <a:cs typeface="Press Start 2P"/>
              <a:sym typeface="Press Start 2P"/>
            </a:endParaRPr>
          </a:p>
        </p:txBody>
      </p:sp>
      <p:sp>
        <p:nvSpPr>
          <p:cNvPr id="513" name="Google Shape;513;p59"/>
          <p:cNvSpPr txBox="1"/>
          <p:nvPr/>
        </p:nvSpPr>
        <p:spPr>
          <a:xfrm>
            <a:off x="6553538" y="1116150"/>
            <a:ext cx="2161500" cy="27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20">
                <a:solidFill>
                  <a:schemeClr val="dk1"/>
                </a:solidFill>
                <a:latin typeface="Press Start 2P"/>
                <a:ea typeface="Press Start 2P"/>
                <a:cs typeface="Press Start 2P"/>
                <a:sym typeface="Press Start 2P"/>
              </a:rPr>
              <a:t>Seawater</a:t>
            </a:r>
            <a:endParaRPr b="1" sz="1120">
              <a:solidFill>
                <a:schemeClr val="dk1"/>
              </a:solidFill>
              <a:latin typeface="Press Start 2P"/>
              <a:ea typeface="Press Start 2P"/>
              <a:cs typeface="Press Start 2P"/>
              <a:sym typeface="Press Start 2P"/>
            </a:endParaRPr>
          </a:p>
        </p:txBody>
      </p:sp>
      <p:pic>
        <p:nvPicPr>
          <p:cNvPr id="514" name="Google Shape;514;p5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700525" y="1823127"/>
            <a:ext cx="1906877" cy="1067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15" name="Google Shape;515;p5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018600" y="1589650"/>
            <a:ext cx="3225876" cy="23658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9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0" name="Google Shape;520;p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34550" y="142300"/>
            <a:ext cx="5674900" cy="843525"/>
          </a:xfrm>
          <a:prstGeom prst="rect">
            <a:avLst/>
          </a:prstGeom>
          <a:noFill/>
          <a:ln>
            <a:noFill/>
          </a:ln>
        </p:spPr>
      </p:pic>
      <p:sp>
        <p:nvSpPr>
          <p:cNvPr id="521" name="Google Shape;521;p60"/>
          <p:cNvSpPr/>
          <p:nvPr/>
        </p:nvSpPr>
        <p:spPr>
          <a:xfrm>
            <a:off x="695625" y="2583675"/>
            <a:ext cx="3594300" cy="676800"/>
          </a:xfrm>
          <a:prstGeom prst="flowChartAlternateProcess">
            <a:avLst/>
          </a:prstGeom>
          <a:solidFill>
            <a:srgbClr val="F4CCCC"/>
          </a:solidFill>
          <a:ln cap="flat" cmpd="sng" w="28575">
            <a:solidFill>
              <a:srgbClr val="85200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20">
                <a:solidFill>
                  <a:srgbClr val="783F04"/>
                </a:solidFill>
                <a:latin typeface="Press Start 2P"/>
                <a:ea typeface="Press Start 2P"/>
                <a:cs typeface="Press Start 2P"/>
                <a:sym typeface="Press Start 2P"/>
              </a:rPr>
              <a:t>Growth enzyme</a:t>
            </a:r>
            <a:endParaRPr b="1" sz="920">
              <a:solidFill>
                <a:srgbClr val="783F04"/>
              </a:solidFill>
              <a:latin typeface="Press Start 2P"/>
              <a:ea typeface="Press Start 2P"/>
              <a:cs typeface="Press Start 2P"/>
              <a:sym typeface="Press Start 2P"/>
            </a:endParaRPr>
          </a:p>
        </p:txBody>
      </p:sp>
      <p:sp>
        <p:nvSpPr>
          <p:cNvPr id="522" name="Google Shape;522;p60"/>
          <p:cNvSpPr/>
          <p:nvPr/>
        </p:nvSpPr>
        <p:spPr>
          <a:xfrm>
            <a:off x="695625" y="3638300"/>
            <a:ext cx="3594300" cy="676800"/>
          </a:xfrm>
          <a:prstGeom prst="flowChartAlternateProcess">
            <a:avLst/>
          </a:prstGeom>
          <a:solidFill>
            <a:srgbClr val="F4CCCC"/>
          </a:solidFill>
          <a:ln cap="flat" cmpd="sng" w="28575">
            <a:solidFill>
              <a:srgbClr val="85200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20">
                <a:solidFill>
                  <a:srgbClr val="783F04"/>
                </a:solidFill>
                <a:latin typeface="Press Start 2P"/>
                <a:ea typeface="Press Start 2P"/>
                <a:cs typeface="Press Start 2P"/>
                <a:sym typeface="Press Start 2P"/>
              </a:rPr>
              <a:t>Regrow from trunk and stems</a:t>
            </a:r>
            <a:endParaRPr b="1" sz="920">
              <a:solidFill>
                <a:srgbClr val="783F04"/>
              </a:solidFill>
              <a:latin typeface="Press Start 2P"/>
              <a:ea typeface="Press Start 2P"/>
              <a:cs typeface="Press Start 2P"/>
              <a:sym typeface="Press Start 2P"/>
            </a:endParaRPr>
          </a:p>
        </p:txBody>
      </p:sp>
      <p:sp>
        <p:nvSpPr>
          <p:cNvPr id="523" name="Google Shape;523;p60"/>
          <p:cNvSpPr/>
          <p:nvPr/>
        </p:nvSpPr>
        <p:spPr>
          <a:xfrm>
            <a:off x="4854050" y="1529050"/>
            <a:ext cx="3594300" cy="676800"/>
          </a:xfrm>
          <a:prstGeom prst="flowChartAlternateProcess">
            <a:avLst/>
          </a:prstGeom>
          <a:solidFill>
            <a:srgbClr val="F4CCCC"/>
          </a:solidFill>
          <a:ln cap="flat" cmpd="sng" w="28575">
            <a:solidFill>
              <a:srgbClr val="85200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20">
                <a:solidFill>
                  <a:srgbClr val="783F04"/>
                </a:solidFill>
                <a:latin typeface="Press Start 2P"/>
                <a:ea typeface="Press Start 2P"/>
                <a:cs typeface="Press Start 2P"/>
                <a:sym typeface="Press Start 2P"/>
              </a:rPr>
              <a:t>Waxy leaf</a:t>
            </a:r>
            <a:endParaRPr b="1" sz="920">
              <a:solidFill>
                <a:srgbClr val="783F04"/>
              </a:solidFill>
              <a:latin typeface="Press Start 2P"/>
              <a:ea typeface="Press Start 2P"/>
              <a:cs typeface="Press Start 2P"/>
              <a:sym typeface="Press Start 2P"/>
            </a:endParaRPr>
          </a:p>
        </p:txBody>
      </p:sp>
      <p:sp>
        <p:nvSpPr>
          <p:cNvPr id="524" name="Google Shape;524;p60"/>
          <p:cNvSpPr/>
          <p:nvPr/>
        </p:nvSpPr>
        <p:spPr>
          <a:xfrm>
            <a:off x="4854050" y="2583675"/>
            <a:ext cx="3594300" cy="676800"/>
          </a:xfrm>
          <a:prstGeom prst="flowChartAlternateProcess">
            <a:avLst/>
          </a:prstGeom>
          <a:solidFill>
            <a:srgbClr val="F4CCCC"/>
          </a:solidFill>
          <a:ln cap="flat" cmpd="sng" w="28575">
            <a:solidFill>
              <a:srgbClr val="85200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20">
                <a:solidFill>
                  <a:srgbClr val="783F04"/>
                </a:solidFill>
                <a:latin typeface="Press Start 2P"/>
                <a:ea typeface="Press Start 2P"/>
                <a:cs typeface="Press Start 2P"/>
                <a:sym typeface="Press Start 2P"/>
              </a:rPr>
              <a:t>Dense foliage</a:t>
            </a:r>
            <a:endParaRPr b="1" sz="920">
              <a:solidFill>
                <a:srgbClr val="783F04"/>
              </a:solidFill>
              <a:latin typeface="Press Start 2P"/>
              <a:ea typeface="Press Start 2P"/>
              <a:cs typeface="Press Start 2P"/>
              <a:sym typeface="Press Start 2P"/>
            </a:endParaRPr>
          </a:p>
        </p:txBody>
      </p:sp>
      <p:sp>
        <p:nvSpPr>
          <p:cNvPr id="525" name="Google Shape;525;p60"/>
          <p:cNvSpPr/>
          <p:nvPr/>
        </p:nvSpPr>
        <p:spPr>
          <a:xfrm>
            <a:off x="4854050" y="3638300"/>
            <a:ext cx="3594300" cy="676800"/>
          </a:xfrm>
          <a:prstGeom prst="flowChartAlternateProcess">
            <a:avLst/>
          </a:prstGeom>
          <a:solidFill>
            <a:srgbClr val="F4CCCC"/>
          </a:solidFill>
          <a:ln cap="flat" cmpd="sng" w="28575">
            <a:solidFill>
              <a:srgbClr val="85200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20">
                <a:solidFill>
                  <a:srgbClr val="783F04"/>
                </a:solidFill>
                <a:latin typeface="Press Start 2P"/>
                <a:ea typeface="Press Start 2P"/>
                <a:cs typeface="Press Start 2P"/>
                <a:sym typeface="Press Start 2P"/>
              </a:rPr>
              <a:t>Spikes</a:t>
            </a:r>
            <a:endParaRPr b="1" sz="920">
              <a:solidFill>
                <a:srgbClr val="783F04"/>
              </a:solidFill>
              <a:latin typeface="Press Start 2P"/>
              <a:ea typeface="Press Start 2P"/>
              <a:cs typeface="Press Start 2P"/>
              <a:sym typeface="Press Start 2P"/>
            </a:endParaRPr>
          </a:p>
        </p:txBody>
      </p:sp>
      <p:sp>
        <p:nvSpPr>
          <p:cNvPr id="526" name="Google Shape;526;p60"/>
          <p:cNvSpPr/>
          <p:nvPr/>
        </p:nvSpPr>
        <p:spPr>
          <a:xfrm>
            <a:off x="695625" y="1529050"/>
            <a:ext cx="3594300" cy="676800"/>
          </a:xfrm>
          <a:prstGeom prst="flowChartAlternateProcess">
            <a:avLst/>
          </a:prstGeom>
          <a:solidFill>
            <a:srgbClr val="F4CCCC"/>
          </a:solidFill>
          <a:ln cap="flat" cmpd="sng" w="28575">
            <a:solidFill>
              <a:srgbClr val="85200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20">
                <a:solidFill>
                  <a:srgbClr val="783F04"/>
                </a:solidFill>
                <a:latin typeface="Press Start 2P"/>
                <a:ea typeface="Press Start 2P"/>
                <a:cs typeface="Press Start 2P"/>
                <a:sym typeface="Press Start 2P"/>
              </a:rPr>
              <a:t>Salt glands</a:t>
            </a:r>
            <a:endParaRPr b="1" sz="920">
              <a:solidFill>
                <a:srgbClr val="783F04"/>
              </a:solidFill>
              <a:latin typeface="Press Start 2P"/>
              <a:ea typeface="Press Start 2P"/>
              <a:cs typeface="Press Start 2P"/>
              <a:sym typeface="Press Start 2P"/>
            </a:endParaRPr>
          </a:p>
        </p:txBody>
      </p:sp>
      <p:sp>
        <p:nvSpPr>
          <p:cNvPr id="527" name="Google Shape;527;p60"/>
          <p:cNvSpPr txBox="1"/>
          <p:nvPr/>
        </p:nvSpPr>
        <p:spPr>
          <a:xfrm>
            <a:off x="1663050" y="277725"/>
            <a:ext cx="56748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420">
                <a:solidFill>
                  <a:srgbClr val="990000"/>
                </a:solidFill>
                <a:latin typeface="Press Start 2P"/>
                <a:ea typeface="Press Start 2P"/>
                <a:cs typeface="Press Start 2P"/>
                <a:sym typeface="Press Start 2P"/>
              </a:rPr>
              <a:t>Which adaptation power did this plant use?</a:t>
            </a:r>
            <a:endParaRPr b="1" sz="1420">
              <a:solidFill>
                <a:srgbClr val="990000"/>
              </a:solidFill>
              <a:latin typeface="Press Start 2P"/>
              <a:ea typeface="Press Start 2P"/>
              <a:cs typeface="Press Start 2P"/>
              <a:sym typeface="Press Start 2P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" name="Google Shape;532;p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34550" y="142300"/>
            <a:ext cx="5674900" cy="843525"/>
          </a:xfrm>
          <a:prstGeom prst="rect">
            <a:avLst/>
          </a:prstGeom>
          <a:noFill/>
          <a:ln>
            <a:noFill/>
          </a:ln>
        </p:spPr>
      </p:pic>
      <p:sp>
        <p:nvSpPr>
          <p:cNvPr id="533" name="Google Shape;533;p61"/>
          <p:cNvSpPr/>
          <p:nvPr/>
        </p:nvSpPr>
        <p:spPr>
          <a:xfrm>
            <a:off x="4854050" y="3638300"/>
            <a:ext cx="3594300" cy="676800"/>
          </a:xfrm>
          <a:prstGeom prst="flowChartAlternateProcess">
            <a:avLst/>
          </a:prstGeom>
          <a:solidFill>
            <a:srgbClr val="F4F8C2"/>
          </a:solidFill>
          <a:ln cap="flat" cmpd="sng" w="28575">
            <a:solidFill>
              <a:srgbClr val="85200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20">
                <a:solidFill>
                  <a:srgbClr val="783F04"/>
                </a:solidFill>
                <a:latin typeface="Press Start 2P"/>
                <a:ea typeface="Press Start 2P"/>
                <a:cs typeface="Press Start 2P"/>
                <a:sym typeface="Press Start 2P"/>
              </a:rPr>
              <a:t>Spikes help to keep away hungry animals!</a:t>
            </a:r>
            <a:endParaRPr b="1" sz="920">
              <a:solidFill>
                <a:srgbClr val="783F04"/>
              </a:solidFill>
              <a:latin typeface="Press Start 2P"/>
              <a:ea typeface="Press Start 2P"/>
              <a:cs typeface="Press Start 2P"/>
              <a:sym typeface="Press Start 2P"/>
            </a:endParaRPr>
          </a:p>
        </p:txBody>
      </p:sp>
      <p:sp>
        <p:nvSpPr>
          <p:cNvPr id="534" name="Google Shape;534;p61"/>
          <p:cNvSpPr/>
          <p:nvPr/>
        </p:nvSpPr>
        <p:spPr>
          <a:xfrm>
            <a:off x="695625" y="2583675"/>
            <a:ext cx="3594300" cy="676800"/>
          </a:xfrm>
          <a:prstGeom prst="flowChartAlternateProcess">
            <a:avLst/>
          </a:prstGeom>
          <a:solidFill>
            <a:srgbClr val="F4CCCC"/>
          </a:solidFill>
          <a:ln cap="flat" cmpd="sng" w="28575">
            <a:solidFill>
              <a:srgbClr val="85200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20">
                <a:solidFill>
                  <a:srgbClr val="783F04"/>
                </a:solidFill>
                <a:latin typeface="Press Start 2P"/>
                <a:ea typeface="Press Start 2P"/>
                <a:cs typeface="Press Start 2P"/>
                <a:sym typeface="Press Start 2P"/>
              </a:rPr>
              <a:t>Growth enzyme</a:t>
            </a:r>
            <a:endParaRPr b="1" sz="920">
              <a:solidFill>
                <a:srgbClr val="783F04"/>
              </a:solidFill>
              <a:latin typeface="Press Start 2P"/>
              <a:ea typeface="Press Start 2P"/>
              <a:cs typeface="Press Start 2P"/>
              <a:sym typeface="Press Start 2P"/>
            </a:endParaRPr>
          </a:p>
        </p:txBody>
      </p:sp>
      <p:sp>
        <p:nvSpPr>
          <p:cNvPr id="535" name="Google Shape;535;p61"/>
          <p:cNvSpPr/>
          <p:nvPr/>
        </p:nvSpPr>
        <p:spPr>
          <a:xfrm>
            <a:off x="695625" y="3638300"/>
            <a:ext cx="3594300" cy="676800"/>
          </a:xfrm>
          <a:prstGeom prst="flowChartAlternateProcess">
            <a:avLst/>
          </a:prstGeom>
          <a:solidFill>
            <a:srgbClr val="F4CCCC"/>
          </a:solidFill>
          <a:ln cap="flat" cmpd="sng" w="28575">
            <a:solidFill>
              <a:srgbClr val="85200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20">
                <a:solidFill>
                  <a:srgbClr val="783F04"/>
                </a:solidFill>
                <a:latin typeface="Press Start 2P"/>
                <a:ea typeface="Press Start 2P"/>
                <a:cs typeface="Press Start 2P"/>
                <a:sym typeface="Press Start 2P"/>
              </a:rPr>
              <a:t>Regrow from trunk and stems</a:t>
            </a:r>
            <a:endParaRPr b="1" sz="920">
              <a:solidFill>
                <a:srgbClr val="783F04"/>
              </a:solidFill>
              <a:latin typeface="Press Start 2P"/>
              <a:ea typeface="Press Start 2P"/>
              <a:cs typeface="Press Start 2P"/>
              <a:sym typeface="Press Start 2P"/>
            </a:endParaRPr>
          </a:p>
        </p:txBody>
      </p:sp>
      <p:sp>
        <p:nvSpPr>
          <p:cNvPr id="536" name="Google Shape;536;p61"/>
          <p:cNvSpPr/>
          <p:nvPr/>
        </p:nvSpPr>
        <p:spPr>
          <a:xfrm>
            <a:off x="4854050" y="1529050"/>
            <a:ext cx="3594300" cy="676800"/>
          </a:xfrm>
          <a:prstGeom prst="flowChartAlternateProcess">
            <a:avLst/>
          </a:prstGeom>
          <a:solidFill>
            <a:srgbClr val="F4CCCC"/>
          </a:solidFill>
          <a:ln cap="flat" cmpd="sng" w="28575">
            <a:solidFill>
              <a:srgbClr val="85200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20">
                <a:solidFill>
                  <a:srgbClr val="783F04"/>
                </a:solidFill>
                <a:latin typeface="Press Start 2P"/>
                <a:ea typeface="Press Start 2P"/>
                <a:cs typeface="Press Start 2P"/>
                <a:sym typeface="Press Start 2P"/>
              </a:rPr>
              <a:t>Waxy leaf</a:t>
            </a:r>
            <a:endParaRPr b="1" sz="920">
              <a:solidFill>
                <a:srgbClr val="783F04"/>
              </a:solidFill>
              <a:latin typeface="Press Start 2P"/>
              <a:ea typeface="Press Start 2P"/>
              <a:cs typeface="Press Start 2P"/>
              <a:sym typeface="Press Start 2P"/>
            </a:endParaRPr>
          </a:p>
        </p:txBody>
      </p:sp>
      <p:sp>
        <p:nvSpPr>
          <p:cNvPr id="537" name="Google Shape;537;p61"/>
          <p:cNvSpPr/>
          <p:nvPr/>
        </p:nvSpPr>
        <p:spPr>
          <a:xfrm>
            <a:off x="4854050" y="2583675"/>
            <a:ext cx="3594300" cy="676800"/>
          </a:xfrm>
          <a:prstGeom prst="flowChartAlternateProcess">
            <a:avLst/>
          </a:prstGeom>
          <a:solidFill>
            <a:srgbClr val="F4CCCC"/>
          </a:solidFill>
          <a:ln cap="flat" cmpd="sng" w="28575">
            <a:solidFill>
              <a:srgbClr val="85200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20">
                <a:solidFill>
                  <a:srgbClr val="783F04"/>
                </a:solidFill>
                <a:latin typeface="Press Start 2P"/>
                <a:ea typeface="Press Start 2P"/>
                <a:cs typeface="Press Start 2P"/>
                <a:sym typeface="Press Start 2P"/>
              </a:rPr>
              <a:t>Dense foliage</a:t>
            </a:r>
            <a:endParaRPr b="1" sz="920">
              <a:solidFill>
                <a:srgbClr val="783F04"/>
              </a:solidFill>
              <a:latin typeface="Press Start 2P"/>
              <a:ea typeface="Press Start 2P"/>
              <a:cs typeface="Press Start 2P"/>
              <a:sym typeface="Press Start 2P"/>
            </a:endParaRPr>
          </a:p>
        </p:txBody>
      </p:sp>
      <p:sp>
        <p:nvSpPr>
          <p:cNvPr id="538" name="Google Shape;538;p61"/>
          <p:cNvSpPr/>
          <p:nvPr/>
        </p:nvSpPr>
        <p:spPr>
          <a:xfrm>
            <a:off x="695625" y="1529050"/>
            <a:ext cx="3594300" cy="676800"/>
          </a:xfrm>
          <a:prstGeom prst="flowChartAlternateProcess">
            <a:avLst/>
          </a:prstGeom>
          <a:solidFill>
            <a:srgbClr val="F4CCCC"/>
          </a:solidFill>
          <a:ln cap="flat" cmpd="sng" w="28575">
            <a:solidFill>
              <a:srgbClr val="85200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20">
                <a:solidFill>
                  <a:srgbClr val="783F04"/>
                </a:solidFill>
                <a:latin typeface="Press Start 2P"/>
                <a:ea typeface="Press Start 2P"/>
                <a:cs typeface="Press Start 2P"/>
                <a:sym typeface="Press Start 2P"/>
              </a:rPr>
              <a:t>Salt glands</a:t>
            </a:r>
            <a:endParaRPr b="1" sz="920">
              <a:solidFill>
                <a:srgbClr val="783F04"/>
              </a:solidFill>
              <a:latin typeface="Press Start 2P"/>
              <a:ea typeface="Press Start 2P"/>
              <a:cs typeface="Press Start 2P"/>
              <a:sym typeface="Press Start 2P"/>
            </a:endParaRPr>
          </a:p>
        </p:txBody>
      </p:sp>
      <p:sp>
        <p:nvSpPr>
          <p:cNvPr id="539" name="Google Shape;539;p61"/>
          <p:cNvSpPr txBox="1"/>
          <p:nvPr/>
        </p:nvSpPr>
        <p:spPr>
          <a:xfrm>
            <a:off x="1663050" y="277725"/>
            <a:ext cx="56748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420">
                <a:solidFill>
                  <a:srgbClr val="990000"/>
                </a:solidFill>
                <a:latin typeface="Press Start 2P"/>
                <a:ea typeface="Press Start 2P"/>
                <a:cs typeface="Press Start 2P"/>
                <a:sym typeface="Press Start 2P"/>
              </a:rPr>
              <a:t>Which adaptation power did this plant use?</a:t>
            </a:r>
            <a:endParaRPr b="1" sz="1420">
              <a:solidFill>
                <a:srgbClr val="990000"/>
              </a:solidFill>
              <a:latin typeface="Press Start 2P"/>
              <a:ea typeface="Press Start 2P"/>
              <a:cs typeface="Press Start 2P"/>
              <a:sym typeface="Press Start 2P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3" name="Shape 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4" name="Google Shape;544;p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11438" y="699775"/>
            <a:ext cx="4321125" cy="4321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545" name="Google Shape;545;p6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480788" y="749650"/>
            <a:ext cx="4192600" cy="4228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46" name="Google Shape;546;p6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37875" y="2592225"/>
            <a:ext cx="3019425" cy="102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47" name="Google Shape;547;p6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124563" y="840500"/>
            <a:ext cx="3019425" cy="1028700"/>
          </a:xfrm>
          <a:prstGeom prst="rect">
            <a:avLst/>
          </a:prstGeom>
          <a:noFill/>
          <a:ln>
            <a:noFill/>
          </a:ln>
        </p:spPr>
      </p:pic>
      <p:sp>
        <p:nvSpPr>
          <p:cNvPr id="548" name="Google Shape;548;p62"/>
          <p:cNvSpPr txBox="1"/>
          <p:nvPr/>
        </p:nvSpPr>
        <p:spPr>
          <a:xfrm>
            <a:off x="454050" y="2872600"/>
            <a:ext cx="2651700" cy="36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20">
                <a:solidFill>
                  <a:schemeClr val="dk1"/>
                </a:solidFill>
                <a:latin typeface="Press Start 2P"/>
                <a:ea typeface="Press Start 2P"/>
                <a:cs typeface="Press Start 2P"/>
                <a:sym typeface="Press Start 2P"/>
              </a:rPr>
              <a:t>Pitch Pine</a:t>
            </a:r>
            <a:endParaRPr b="1" sz="1020">
              <a:solidFill>
                <a:schemeClr val="dk1"/>
              </a:solidFill>
              <a:latin typeface="Press Start 2P"/>
              <a:ea typeface="Press Start 2P"/>
              <a:cs typeface="Press Start 2P"/>
              <a:sym typeface="Press Start 2P"/>
            </a:endParaRPr>
          </a:p>
        </p:txBody>
      </p:sp>
      <p:sp>
        <p:nvSpPr>
          <p:cNvPr id="549" name="Google Shape;549;p62"/>
          <p:cNvSpPr txBox="1"/>
          <p:nvPr/>
        </p:nvSpPr>
        <p:spPr>
          <a:xfrm>
            <a:off x="6553538" y="1116150"/>
            <a:ext cx="2161500" cy="27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20">
                <a:solidFill>
                  <a:schemeClr val="dk1"/>
                </a:solidFill>
                <a:latin typeface="Press Start 2P"/>
                <a:ea typeface="Press Start 2P"/>
                <a:cs typeface="Press Start 2P"/>
                <a:sym typeface="Press Start 2P"/>
              </a:rPr>
              <a:t>Storms</a:t>
            </a:r>
            <a:endParaRPr b="1" sz="1120">
              <a:solidFill>
                <a:schemeClr val="dk1"/>
              </a:solidFill>
              <a:latin typeface="Press Start 2P"/>
              <a:ea typeface="Press Start 2P"/>
              <a:cs typeface="Press Start 2P"/>
              <a:sym typeface="Press Start 2P"/>
            </a:endParaRPr>
          </a:p>
        </p:txBody>
      </p:sp>
      <p:sp>
        <p:nvSpPr>
          <p:cNvPr id="550" name="Google Shape;550;p62"/>
          <p:cNvSpPr txBox="1"/>
          <p:nvPr/>
        </p:nvSpPr>
        <p:spPr>
          <a:xfrm>
            <a:off x="606775" y="214975"/>
            <a:ext cx="8720700" cy="27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20">
                <a:solidFill>
                  <a:schemeClr val="dk1"/>
                </a:solidFill>
                <a:latin typeface="Press Start 2P"/>
                <a:ea typeface="Press Start 2P"/>
                <a:cs typeface="Press Start 2P"/>
                <a:sym typeface="Press Start 2P"/>
              </a:rPr>
              <a:t>PLANT VS CHALLENGE BATTLE ROUND 5</a:t>
            </a:r>
            <a:endParaRPr b="1" sz="1820">
              <a:solidFill>
                <a:schemeClr val="dk1"/>
              </a:solidFill>
              <a:latin typeface="Press Start 2P"/>
              <a:ea typeface="Press Start 2P"/>
              <a:cs typeface="Press Start 2P"/>
              <a:sym typeface="Press Start 2P"/>
            </a:endParaRPr>
          </a:p>
        </p:txBody>
      </p:sp>
      <p:sp>
        <p:nvSpPr>
          <p:cNvPr id="551" name="Google Shape;551;p62"/>
          <p:cNvSpPr txBox="1"/>
          <p:nvPr/>
        </p:nvSpPr>
        <p:spPr>
          <a:xfrm>
            <a:off x="2881950" y="4173175"/>
            <a:ext cx="3390300" cy="652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20">
                <a:solidFill>
                  <a:schemeClr val="dk1"/>
                </a:solidFill>
                <a:latin typeface="Press Start 2P"/>
                <a:ea typeface="Press Start 2P"/>
                <a:cs typeface="Press Start 2P"/>
                <a:sym typeface="Press Start 2P"/>
              </a:rPr>
              <a:t>Pitch Pine has been hit by Storms and loses many of its branches as a result. </a:t>
            </a:r>
            <a:endParaRPr b="1" sz="920">
              <a:solidFill>
                <a:schemeClr val="dk1"/>
              </a:solidFill>
              <a:latin typeface="Press Start 2P"/>
              <a:ea typeface="Press Start 2P"/>
              <a:cs typeface="Press Start 2P"/>
              <a:sym typeface="Press Start 2P"/>
            </a:endParaRPr>
          </a:p>
        </p:txBody>
      </p:sp>
      <p:sp>
        <p:nvSpPr>
          <p:cNvPr id="552" name="Google Shape;552;p62"/>
          <p:cNvSpPr txBox="1"/>
          <p:nvPr/>
        </p:nvSpPr>
        <p:spPr>
          <a:xfrm>
            <a:off x="454038" y="2521400"/>
            <a:ext cx="2161500" cy="27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20">
                <a:solidFill>
                  <a:schemeClr val="accent3"/>
                </a:solidFill>
                <a:latin typeface="Press Start 2P"/>
                <a:ea typeface="Press Start 2P"/>
                <a:cs typeface="Press Start 2P"/>
                <a:sym typeface="Press Start 2P"/>
              </a:rPr>
              <a:t>PLANT</a:t>
            </a:r>
            <a:endParaRPr b="1" sz="1120">
              <a:solidFill>
                <a:schemeClr val="accent3"/>
              </a:solidFill>
              <a:latin typeface="Press Start 2P"/>
              <a:ea typeface="Press Start 2P"/>
              <a:cs typeface="Press Start 2P"/>
              <a:sym typeface="Press Start 2P"/>
            </a:endParaRPr>
          </a:p>
        </p:txBody>
      </p:sp>
      <p:sp>
        <p:nvSpPr>
          <p:cNvPr id="553" name="Google Shape;553;p62"/>
          <p:cNvSpPr txBox="1"/>
          <p:nvPr/>
        </p:nvSpPr>
        <p:spPr>
          <a:xfrm>
            <a:off x="6840113" y="749650"/>
            <a:ext cx="2161500" cy="27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20">
                <a:solidFill>
                  <a:schemeClr val="accent3"/>
                </a:solidFill>
                <a:latin typeface="Press Start 2P"/>
                <a:ea typeface="Press Start 2P"/>
                <a:cs typeface="Press Start 2P"/>
                <a:sym typeface="Press Start 2P"/>
              </a:rPr>
              <a:t>CHALLENGE</a:t>
            </a:r>
            <a:endParaRPr b="1" sz="1120">
              <a:solidFill>
                <a:schemeClr val="accent3"/>
              </a:solidFill>
              <a:latin typeface="Press Start 2P"/>
              <a:ea typeface="Press Start 2P"/>
              <a:cs typeface="Press Start 2P"/>
              <a:sym typeface="Press Start 2P"/>
            </a:endParaRPr>
          </a:p>
        </p:txBody>
      </p:sp>
      <p:pic>
        <p:nvPicPr>
          <p:cNvPr id="554" name="Google Shape;554;p6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781200" y="2145196"/>
            <a:ext cx="946627" cy="652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55" name="Google Shape;555;p6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727825" y="2145196"/>
            <a:ext cx="946627" cy="652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56" name="Google Shape;556;p6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25625" y="1635346"/>
            <a:ext cx="946627" cy="652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57" name="Google Shape;557;p6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157303" y="1635338"/>
            <a:ext cx="1412847" cy="2193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2" name="Google Shape;562;p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11438" y="699775"/>
            <a:ext cx="4321125" cy="4321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563" name="Google Shape;563;p6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480788" y="749650"/>
            <a:ext cx="4192600" cy="4228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4" name="Google Shape;564;p6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124575" y="840500"/>
            <a:ext cx="3019425" cy="102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5" name="Google Shape;565;p6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37863" y="2592225"/>
            <a:ext cx="3019425" cy="1028700"/>
          </a:xfrm>
          <a:prstGeom prst="rect">
            <a:avLst/>
          </a:prstGeom>
          <a:noFill/>
          <a:ln>
            <a:noFill/>
          </a:ln>
        </p:spPr>
      </p:pic>
      <p:sp>
        <p:nvSpPr>
          <p:cNvPr id="566" name="Google Shape;566;p63"/>
          <p:cNvSpPr txBox="1"/>
          <p:nvPr/>
        </p:nvSpPr>
        <p:spPr>
          <a:xfrm>
            <a:off x="606775" y="214975"/>
            <a:ext cx="8720700" cy="27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20">
                <a:solidFill>
                  <a:schemeClr val="dk1"/>
                </a:solidFill>
                <a:latin typeface="Press Start 2P"/>
                <a:ea typeface="Press Start 2P"/>
                <a:cs typeface="Press Start 2P"/>
                <a:sym typeface="Press Start 2P"/>
              </a:rPr>
              <a:t>PLANT VS CHALLENGE BATTLE ROUND 3</a:t>
            </a:r>
            <a:endParaRPr b="1" sz="1820">
              <a:solidFill>
                <a:schemeClr val="dk1"/>
              </a:solidFill>
              <a:latin typeface="Press Start 2P"/>
              <a:ea typeface="Press Start 2P"/>
              <a:cs typeface="Press Start 2P"/>
              <a:sym typeface="Press Start 2P"/>
            </a:endParaRPr>
          </a:p>
        </p:txBody>
      </p:sp>
      <p:sp>
        <p:nvSpPr>
          <p:cNvPr id="567" name="Google Shape;567;p63"/>
          <p:cNvSpPr txBox="1"/>
          <p:nvPr/>
        </p:nvSpPr>
        <p:spPr>
          <a:xfrm>
            <a:off x="2935650" y="4173175"/>
            <a:ext cx="3282900" cy="652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20">
                <a:solidFill>
                  <a:schemeClr val="dk1"/>
                </a:solidFill>
                <a:latin typeface="Press Start 2P"/>
                <a:ea typeface="Press Start 2P"/>
                <a:cs typeface="Press Start 2P"/>
                <a:sym typeface="Press Start 2P"/>
              </a:rPr>
              <a:t>But, to Storm’s surprise, during the battle, Pitch Pine starts to </a:t>
            </a:r>
            <a:r>
              <a:rPr b="1" lang="en" sz="920">
                <a:solidFill>
                  <a:schemeClr val="dk1"/>
                </a:solidFill>
                <a:latin typeface="Press Start 2P"/>
                <a:ea typeface="Press Start 2P"/>
                <a:cs typeface="Press Start 2P"/>
                <a:sym typeface="Press Start 2P"/>
              </a:rPr>
              <a:t>grow back. </a:t>
            </a:r>
            <a:endParaRPr b="1" sz="920">
              <a:solidFill>
                <a:schemeClr val="dk1"/>
              </a:solidFill>
              <a:latin typeface="Press Start 2P"/>
              <a:ea typeface="Press Start 2P"/>
              <a:cs typeface="Press Start 2P"/>
              <a:sym typeface="Press Start 2P"/>
            </a:endParaRPr>
          </a:p>
        </p:txBody>
      </p:sp>
      <p:sp>
        <p:nvSpPr>
          <p:cNvPr id="568" name="Google Shape;568;p63"/>
          <p:cNvSpPr txBox="1"/>
          <p:nvPr/>
        </p:nvSpPr>
        <p:spPr>
          <a:xfrm>
            <a:off x="454038" y="2521400"/>
            <a:ext cx="2161500" cy="27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20">
                <a:solidFill>
                  <a:schemeClr val="accent3"/>
                </a:solidFill>
                <a:latin typeface="Press Start 2P"/>
                <a:ea typeface="Press Start 2P"/>
                <a:cs typeface="Press Start 2P"/>
                <a:sym typeface="Press Start 2P"/>
              </a:rPr>
              <a:t>PLANT</a:t>
            </a:r>
            <a:endParaRPr b="1" sz="1120">
              <a:solidFill>
                <a:schemeClr val="accent3"/>
              </a:solidFill>
              <a:latin typeface="Press Start 2P"/>
              <a:ea typeface="Press Start 2P"/>
              <a:cs typeface="Press Start 2P"/>
              <a:sym typeface="Press Start 2P"/>
            </a:endParaRPr>
          </a:p>
        </p:txBody>
      </p:sp>
      <p:sp>
        <p:nvSpPr>
          <p:cNvPr id="569" name="Google Shape;569;p63"/>
          <p:cNvSpPr txBox="1"/>
          <p:nvPr/>
        </p:nvSpPr>
        <p:spPr>
          <a:xfrm>
            <a:off x="6840113" y="749650"/>
            <a:ext cx="2161500" cy="27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20">
                <a:solidFill>
                  <a:schemeClr val="accent3"/>
                </a:solidFill>
                <a:latin typeface="Press Start 2P"/>
                <a:ea typeface="Press Start 2P"/>
                <a:cs typeface="Press Start 2P"/>
                <a:sym typeface="Press Start 2P"/>
              </a:rPr>
              <a:t>CHALLENGE</a:t>
            </a:r>
            <a:endParaRPr b="1" sz="1120">
              <a:solidFill>
                <a:schemeClr val="accent3"/>
              </a:solidFill>
              <a:latin typeface="Press Start 2P"/>
              <a:ea typeface="Press Start 2P"/>
              <a:cs typeface="Press Start 2P"/>
              <a:sym typeface="Press Start 2P"/>
            </a:endParaRPr>
          </a:p>
        </p:txBody>
      </p:sp>
      <p:sp>
        <p:nvSpPr>
          <p:cNvPr id="570" name="Google Shape;570;p63"/>
          <p:cNvSpPr txBox="1"/>
          <p:nvPr/>
        </p:nvSpPr>
        <p:spPr>
          <a:xfrm>
            <a:off x="454050" y="2872600"/>
            <a:ext cx="2651700" cy="36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20">
                <a:solidFill>
                  <a:schemeClr val="dk1"/>
                </a:solidFill>
                <a:latin typeface="Press Start 2P"/>
                <a:ea typeface="Press Start 2P"/>
                <a:cs typeface="Press Start 2P"/>
                <a:sym typeface="Press Start 2P"/>
              </a:rPr>
              <a:t>Pitch Pine</a:t>
            </a:r>
            <a:endParaRPr b="1" sz="1020">
              <a:solidFill>
                <a:schemeClr val="dk1"/>
              </a:solidFill>
              <a:latin typeface="Press Start 2P"/>
              <a:ea typeface="Press Start 2P"/>
              <a:cs typeface="Press Start 2P"/>
              <a:sym typeface="Press Start 2P"/>
            </a:endParaRPr>
          </a:p>
        </p:txBody>
      </p:sp>
      <p:sp>
        <p:nvSpPr>
          <p:cNvPr id="571" name="Google Shape;571;p63"/>
          <p:cNvSpPr txBox="1"/>
          <p:nvPr/>
        </p:nvSpPr>
        <p:spPr>
          <a:xfrm>
            <a:off x="6553538" y="1116150"/>
            <a:ext cx="2161500" cy="27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20">
                <a:solidFill>
                  <a:schemeClr val="dk1"/>
                </a:solidFill>
                <a:latin typeface="Press Start 2P"/>
                <a:ea typeface="Press Start 2P"/>
                <a:cs typeface="Press Start 2P"/>
                <a:sym typeface="Press Start 2P"/>
              </a:rPr>
              <a:t>Storms</a:t>
            </a:r>
            <a:endParaRPr b="1" sz="1120">
              <a:solidFill>
                <a:schemeClr val="dk1"/>
              </a:solidFill>
              <a:latin typeface="Press Start 2P"/>
              <a:ea typeface="Press Start 2P"/>
              <a:cs typeface="Press Start 2P"/>
              <a:sym typeface="Press Start 2P"/>
            </a:endParaRPr>
          </a:p>
        </p:txBody>
      </p:sp>
      <p:pic>
        <p:nvPicPr>
          <p:cNvPr id="572" name="Google Shape;572;p6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781200" y="2145196"/>
            <a:ext cx="946627" cy="652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73" name="Google Shape;573;p6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727825" y="2145196"/>
            <a:ext cx="946627" cy="652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74" name="Google Shape;574;p6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25625" y="1635346"/>
            <a:ext cx="946627" cy="652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75" name="Google Shape;575;p6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157303" y="1635338"/>
            <a:ext cx="1412847" cy="2193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9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0" name="Google Shape;580;p6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34550" y="142300"/>
            <a:ext cx="5674900" cy="843525"/>
          </a:xfrm>
          <a:prstGeom prst="rect">
            <a:avLst/>
          </a:prstGeom>
          <a:noFill/>
          <a:ln>
            <a:noFill/>
          </a:ln>
        </p:spPr>
      </p:pic>
      <p:sp>
        <p:nvSpPr>
          <p:cNvPr id="581" name="Google Shape;581;p64"/>
          <p:cNvSpPr/>
          <p:nvPr/>
        </p:nvSpPr>
        <p:spPr>
          <a:xfrm>
            <a:off x="695625" y="2583675"/>
            <a:ext cx="3594300" cy="676800"/>
          </a:xfrm>
          <a:prstGeom prst="flowChartAlternateProcess">
            <a:avLst/>
          </a:prstGeom>
          <a:solidFill>
            <a:srgbClr val="F4CCCC"/>
          </a:solidFill>
          <a:ln cap="flat" cmpd="sng" w="28575">
            <a:solidFill>
              <a:srgbClr val="85200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20">
                <a:solidFill>
                  <a:srgbClr val="783F04"/>
                </a:solidFill>
                <a:latin typeface="Press Start 2P"/>
                <a:ea typeface="Press Start 2P"/>
                <a:cs typeface="Press Start 2P"/>
                <a:sym typeface="Press Start 2P"/>
              </a:rPr>
              <a:t>Growth enzyme</a:t>
            </a:r>
            <a:endParaRPr b="1" sz="920">
              <a:solidFill>
                <a:srgbClr val="783F04"/>
              </a:solidFill>
              <a:latin typeface="Press Start 2P"/>
              <a:ea typeface="Press Start 2P"/>
              <a:cs typeface="Press Start 2P"/>
              <a:sym typeface="Press Start 2P"/>
            </a:endParaRPr>
          </a:p>
        </p:txBody>
      </p:sp>
      <p:sp>
        <p:nvSpPr>
          <p:cNvPr id="582" name="Google Shape;582;p64"/>
          <p:cNvSpPr/>
          <p:nvPr/>
        </p:nvSpPr>
        <p:spPr>
          <a:xfrm>
            <a:off x="695625" y="3638300"/>
            <a:ext cx="3594300" cy="676800"/>
          </a:xfrm>
          <a:prstGeom prst="flowChartAlternateProcess">
            <a:avLst/>
          </a:prstGeom>
          <a:solidFill>
            <a:srgbClr val="F4CCCC"/>
          </a:solidFill>
          <a:ln cap="flat" cmpd="sng" w="28575">
            <a:solidFill>
              <a:srgbClr val="85200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20">
                <a:solidFill>
                  <a:srgbClr val="783F04"/>
                </a:solidFill>
                <a:latin typeface="Press Start 2P"/>
                <a:ea typeface="Press Start 2P"/>
                <a:cs typeface="Press Start 2P"/>
                <a:sym typeface="Press Start 2P"/>
              </a:rPr>
              <a:t>Regrow from trunk and stems</a:t>
            </a:r>
            <a:endParaRPr b="1" sz="920">
              <a:solidFill>
                <a:srgbClr val="783F04"/>
              </a:solidFill>
              <a:latin typeface="Press Start 2P"/>
              <a:ea typeface="Press Start 2P"/>
              <a:cs typeface="Press Start 2P"/>
              <a:sym typeface="Press Start 2P"/>
            </a:endParaRPr>
          </a:p>
        </p:txBody>
      </p:sp>
      <p:sp>
        <p:nvSpPr>
          <p:cNvPr id="583" name="Google Shape;583;p64"/>
          <p:cNvSpPr/>
          <p:nvPr/>
        </p:nvSpPr>
        <p:spPr>
          <a:xfrm>
            <a:off x="4854050" y="1529050"/>
            <a:ext cx="3594300" cy="676800"/>
          </a:xfrm>
          <a:prstGeom prst="flowChartAlternateProcess">
            <a:avLst/>
          </a:prstGeom>
          <a:solidFill>
            <a:srgbClr val="F4CCCC"/>
          </a:solidFill>
          <a:ln cap="flat" cmpd="sng" w="28575">
            <a:solidFill>
              <a:srgbClr val="85200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20">
                <a:solidFill>
                  <a:srgbClr val="783F04"/>
                </a:solidFill>
                <a:latin typeface="Press Start 2P"/>
                <a:ea typeface="Press Start 2P"/>
                <a:cs typeface="Press Start 2P"/>
                <a:sym typeface="Press Start 2P"/>
              </a:rPr>
              <a:t>Waxy leaf</a:t>
            </a:r>
            <a:endParaRPr b="1" sz="920">
              <a:solidFill>
                <a:srgbClr val="783F04"/>
              </a:solidFill>
              <a:latin typeface="Press Start 2P"/>
              <a:ea typeface="Press Start 2P"/>
              <a:cs typeface="Press Start 2P"/>
              <a:sym typeface="Press Start 2P"/>
            </a:endParaRPr>
          </a:p>
        </p:txBody>
      </p:sp>
      <p:sp>
        <p:nvSpPr>
          <p:cNvPr id="584" name="Google Shape;584;p64"/>
          <p:cNvSpPr/>
          <p:nvPr/>
        </p:nvSpPr>
        <p:spPr>
          <a:xfrm>
            <a:off x="4854050" y="2583675"/>
            <a:ext cx="3594300" cy="676800"/>
          </a:xfrm>
          <a:prstGeom prst="flowChartAlternateProcess">
            <a:avLst/>
          </a:prstGeom>
          <a:solidFill>
            <a:srgbClr val="F4CCCC"/>
          </a:solidFill>
          <a:ln cap="flat" cmpd="sng" w="28575">
            <a:solidFill>
              <a:srgbClr val="85200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20">
                <a:solidFill>
                  <a:srgbClr val="783F04"/>
                </a:solidFill>
                <a:latin typeface="Press Start 2P"/>
                <a:ea typeface="Press Start 2P"/>
                <a:cs typeface="Press Start 2P"/>
                <a:sym typeface="Press Start 2P"/>
              </a:rPr>
              <a:t>Dense foliage</a:t>
            </a:r>
            <a:endParaRPr b="1" sz="920">
              <a:solidFill>
                <a:srgbClr val="783F04"/>
              </a:solidFill>
              <a:latin typeface="Press Start 2P"/>
              <a:ea typeface="Press Start 2P"/>
              <a:cs typeface="Press Start 2P"/>
              <a:sym typeface="Press Start 2P"/>
            </a:endParaRPr>
          </a:p>
        </p:txBody>
      </p:sp>
      <p:sp>
        <p:nvSpPr>
          <p:cNvPr id="585" name="Google Shape;585;p64"/>
          <p:cNvSpPr/>
          <p:nvPr/>
        </p:nvSpPr>
        <p:spPr>
          <a:xfrm>
            <a:off x="4854050" y="3638300"/>
            <a:ext cx="3594300" cy="676800"/>
          </a:xfrm>
          <a:prstGeom prst="flowChartAlternateProcess">
            <a:avLst/>
          </a:prstGeom>
          <a:solidFill>
            <a:srgbClr val="F4CCCC"/>
          </a:solidFill>
          <a:ln cap="flat" cmpd="sng" w="28575">
            <a:solidFill>
              <a:srgbClr val="85200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20">
                <a:solidFill>
                  <a:srgbClr val="783F04"/>
                </a:solidFill>
                <a:latin typeface="Press Start 2P"/>
                <a:ea typeface="Press Start 2P"/>
                <a:cs typeface="Press Start 2P"/>
                <a:sym typeface="Press Start 2P"/>
              </a:rPr>
              <a:t>Spikes</a:t>
            </a:r>
            <a:endParaRPr b="1" sz="920">
              <a:solidFill>
                <a:srgbClr val="783F04"/>
              </a:solidFill>
              <a:latin typeface="Press Start 2P"/>
              <a:ea typeface="Press Start 2P"/>
              <a:cs typeface="Press Start 2P"/>
              <a:sym typeface="Press Start 2P"/>
            </a:endParaRPr>
          </a:p>
        </p:txBody>
      </p:sp>
      <p:sp>
        <p:nvSpPr>
          <p:cNvPr id="586" name="Google Shape;586;p64"/>
          <p:cNvSpPr/>
          <p:nvPr/>
        </p:nvSpPr>
        <p:spPr>
          <a:xfrm>
            <a:off x="695625" y="1529050"/>
            <a:ext cx="3594300" cy="676800"/>
          </a:xfrm>
          <a:prstGeom prst="flowChartAlternateProcess">
            <a:avLst/>
          </a:prstGeom>
          <a:solidFill>
            <a:srgbClr val="F4CCCC"/>
          </a:solidFill>
          <a:ln cap="flat" cmpd="sng" w="28575">
            <a:solidFill>
              <a:srgbClr val="85200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20">
                <a:solidFill>
                  <a:srgbClr val="783F04"/>
                </a:solidFill>
                <a:latin typeface="Press Start 2P"/>
                <a:ea typeface="Press Start 2P"/>
                <a:cs typeface="Press Start 2P"/>
                <a:sym typeface="Press Start 2P"/>
              </a:rPr>
              <a:t>Salt glands</a:t>
            </a:r>
            <a:endParaRPr b="1" sz="920">
              <a:solidFill>
                <a:srgbClr val="783F04"/>
              </a:solidFill>
              <a:latin typeface="Press Start 2P"/>
              <a:ea typeface="Press Start 2P"/>
              <a:cs typeface="Press Start 2P"/>
              <a:sym typeface="Press Start 2P"/>
            </a:endParaRPr>
          </a:p>
        </p:txBody>
      </p:sp>
      <p:sp>
        <p:nvSpPr>
          <p:cNvPr id="587" name="Google Shape;587;p64"/>
          <p:cNvSpPr txBox="1"/>
          <p:nvPr/>
        </p:nvSpPr>
        <p:spPr>
          <a:xfrm>
            <a:off x="1663050" y="277725"/>
            <a:ext cx="56748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420">
                <a:solidFill>
                  <a:srgbClr val="990000"/>
                </a:solidFill>
                <a:latin typeface="Press Start 2P"/>
                <a:ea typeface="Press Start 2P"/>
                <a:cs typeface="Press Start 2P"/>
                <a:sym typeface="Press Start 2P"/>
              </a:rPr>
              <a:t>Which adaptation power did this plant use?</a:t>
            </a:r>
            <a:endParaRPr b="1" sz="1420">
              <a:solidFill>
                <a:srgbClr val="990000"/>
              </a:solidFill>
              <a:latin typeface="Press Start 2P"/>
              <a:ea typeface="Press Start 2P"/>
              <a:cs typeface="Press Start 2P"/>
              <a:sym typeface="Press Start 2P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20"/>
          <p:cNvSpPr txBox="1"/>
          <p:nvPr/>
        </p:nvSpPr>
        <p:spPr>
          <a:xfrm>
            <a:off x="311700" y="21547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solidFill>
                  <a:schemeClr val="lt1"/>
                </a:solidFill>
                <a:highlight>
                  <a:schemeClr val="dk1"/>
                </a:highlight>
                <a:latin typeface="Montserrat"/>
                <a:ea typeface="Montserrat"/>
                <a:cs typeface="Montserrat"/>
                <a:sym typeface="Montserrat"/>
              </a:rPr>
              <a:t>What makes Rockaway a special place?</a:t>
            </a:r>
            <a:endParaRPr b="1" sz="2800">
              <a:solidFill>
                <a:schemeClr val="lt1"/>
              </a:solidFill>
              <a:highlight>
                <a:schemeClr val="dk1"/>
              </a:highlight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9" name="Google Shape;89;p20"/>
          <p:cNvSpPr txBox="1"/>
          <p:nvPr/>
        </p:nvSpPr>
        <p:spPr>
          <a:xfrm>
            <a:off x="1022250" y="1140152"/>
            <a:ext cx="7332900" cy="407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873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Montserrat"/>
              <a:buChar char="●"/>
            </a:pPr>
            <a:r>
              <a:rPr lang="en" sz="25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It is a peninsula</a:t>
            </a:r>
            <a:endParaRPr sz="25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873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Montserrat"/>
              <a:buChar char="●"/>
            </a:pPr>
            <a:r>
              <a:rPr lang="en" sz="25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It is located in Queens, one of the </a:t>
            </a:r>
            <a:r>
              <a:rPr b="1" lang="en" sz="2500">
                <a:solidFill>
                  <a:schemeClr val="dk1"/>
                </a:solidFill>
                <a:highlight>
                  <a:schemeClr val="lt2"/>
                </a:highlight>
                <a:latin typeface="Montserrat"/>
                <a:ea typeface="Montserrat"/>
                <a:cs typeface="Montserrat"/>
                <a:sym typeface="Montserrat"/>
              </a:rPr>
              <a:t>most ethnically diverse</a:t>
            </a:r>
            <a:r>
              <a:rPr lang="en" sz="25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areas in the world</a:t>
            </a:r>
            <a:endParaRPr sz="25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25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25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2" name="Google Shape;592;p6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34550" y="142300"/>
            <a:ext cx="5674900" cy="843525"/>
          </a:xfrm>
          <a:prstGeom prst="rect">
            <a:avLst/>
          </a:prstGeom>
          <a:noFill/>
          <a:ln>
            <a:noFill/>
          </a:ln>
        </p:spPr>
      </p:pic>
      <p:sp>
        <p:nvSpPr>
          <p:cNvPr id="593" name="Google Shape;593;p65"/>
          <p:cNvSpPr/>
          <p:nvPr/>
        </p:nvSpPr>
        <p:spPr>
          <a:xfrm>
            <a:off x="695625" y="3638300"/>
            <a:ext cx="3594300" cy="676800"/>
          </a:xfrm>
          <a:prstGeom prst="flowChartAlternateProcess">
            <a:avLst/>
          </a:prstGeom>
          <a:solidFill>
            <a:srgbClr val="F4F8C2"/>
          </a:solidFill>
          <a:ln cap="flat" cmpd="sng" w="28575">
            <a:solidFill>
              <a:srgbClr val="85200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20">
                <a:solidFill>
                  <a:srgbClr val="783F04"/>
                </a:solidFill>
                <a:latin typeface="Press Start 2P"/>
                <a:ea typeface="Press Start 2P"/>
                <a:cs typeface="Press Start 2P"/>
                <a:sym typeface="Press Start 2P"/>
              </a:rPr>
              <a:t>Regeneration after damage through ability to sprout from trunk and branches, not just seeds!</a:t>
            </a:r>
            <a:endParaRPr b="1" sz="920">
              <a:solidFill>
                <a:srgbClr val="783F04"/>
              </a:solidFill>
              <a:latin typeface="Press Start 2P"/>
              <a:ea typeface="Press Start 2P"/>
              <a:cs typeface="Press Start 2P"/>
              <a:sym typeface="Press Start 2P"/>
            </a:endParaRPr>
          </a:p>
        </p:txBody>
      </p:sp>
      <p:sp>
        <p:nvSpPr>
          <p:cNvPr id="594" name="Google Shape;594;p65"/>
          <p:cNvSpPr/>
          <p:nvPr/>
        </p:nvSpPr>
        <p:spPr>
          <a:xfrm>
            <a:off x="695625" y="2583675"/>
            <a:ext cx="3594300" cy="676800"/>
          </a:xfrm>
          <a:prstGeom prst="flowChartAlternateProcess">
            <a:avLst/>
          </a:prstGeom>
          <a:solidFill>
            <a:srgbClr val="F4CCCC"/>
          </a:solidFill>
          <a:ln cap="flat" cmpd="sng" w="28575">
            <a:solidFill>
              <a:srgbClr val="85200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20">
                <a:solidFill>
                  <a:srgbClr val="783F04"/>
                </a:solidFill>
                <a:latin typeface="Press Start 2P"/>
                <a:ea typeface="Press Start 2P"/>
                <a:cs typeface="Press Start 2P"/>
                <a:sym typeface="Press Start 2P"/>
              </a:rPr>
              <a:t>Growth enzyme</a:t>
            </a:r>
            <a:endParaRPr b="1" sz="920">
              <a:solidFill>
                <a:srgbClr val="783F04"/>
              </a:solidFill>
              <a:latin typeface="Press Start 2P"/>
              <a:ea typeface="Press Start 2P"/>
              <a:cs typeface="Press Start 2P"/>
              <a:sym typeface="Press Start 2P"/>
            </a:endParaRPr>
          </a:p>
        </p:txBody>
      </p:sp>
      <p:sp>
        <p:nvSpPr>
          <p:cNvPr id="595" name="Google Shape;595;p65"/>
          <p:cNvSpPr/>
          <p:nvPr/>
        </p:nvSpPr>
        <p:spPr>
          <a:xfrm>
            <a:off x="4854050" y="1529050"/>
            <a:ext cx="3594300" cy="676800"/>
          </a:xfrm>
          <a:prstGeom prst="flowChartAlternateProcess">
            <a:avLst/>
          </a:prstGeom>
          <a:solidFill>
            <a:srgbClr val="F4CCCC"/>
          </a:solidFill>
          <a:ln cap="flat" cmpd="sng" w="28575">
            <a:solidFill>
              <a:srgbClr val="85200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20">
                <a:solidFill>
                  <a:srgbClr val="783F04"/>
                </a:solidFill>
                <a:latin typeface="Press Start 2P"/>
                <a:ea typeface="Press Start 2P"/>
                <a:cs typeface="Press Start 2P"/>
                <a:sym typeface="Press Start 2P"/>
              </a:rPr>
              <a:t>Waxy leaf</a:t>
            </a:r>
            <a:endParaRPr b="1" sz="920">
              <a:solidFill>
                <a:srgbClr val="783F04"/>
              </a:solidFill>
              <a:latin typeface="Press Start 2P"/>
              <a:ea typeface="Press Start 2P"/>
              <a:cs typeface="Press Start 2P"/>
              <a:sym typeface="Press Start 2P"/>
            </a:endParaRPr>
          </a:p>
        </p:txBody>
      </p:sp>
      <p:sp>
        <p:nvSpPr>
          <p:cNvPr id="596" name="Google Shape;596;p65"/>
          <p:cNvSpPr/>
          <p:nvPr/>
        </p:nvSpPr>
        <p:spPr>
          <a:xfrm>
            <a:off x="4854050" y="2583675"/>
            <a:ext cx="3594300" cy="676800"/>
          </a:xfrm>
          <a:prstGeom prst="flowChartAlternateProcess">
            <a:avLst/>
          </a:prstGeom>
          <a:solidFill>
            <a:srgbClr val="F4CCCC"/>
          </a:solidFill>
          <a:ln cap="flat" cmpd="sng" w="28575">
            <a:solidFill>
              <a:srgbClr val="85200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20">
                <a:solidFill>
                  <a:srgbClr val="783F04"/>
                </a:solidFill>
                <a:latin typeface="Press Start 2P"/>
                <a:ea typeface="Press Start 2P"/>
                <a:cs typeface="Press Start 2P"/>
                <a:sym typeface="Press Start 2P"/>
              </a:rPr>
              <a:t>Dense foliage</a:t>
            </a:r>
            <a:endParaRPr b="1" sz="920">
              <a:solidFill>
                <a:srgbClr val="783F04"/>
              </a:solidFill>
              <a:latin typeface="Press Start 2P"/>
              <a:ea typeface="Press Start 2P"/>
              <a:cs typeface="Press Start 2P"/>
              <a:sym typeface="Press Start 2P"/>
            </a:endParaRPr>
          </a:p>
        </p:txBody>
      </p:sp>
      <p:sp>
        <p:nvSpPr>
          <p:cNvPr id="597" name="Google Shape;597;p65"/>
          <p:cNvSpPr/>
          <p:nvPr/>
        </p:nvSpPr>
        <p:spPr>
          <a:xfrm>
            <a:off x="4854050" y="3638300"/>
            <a:ext cx="3594300" cy="676800"/>
          </a:xfrm>
          <a:prstGeom prst="flowChartAlternateProcess">
            <a:avLst/>
          </a:prstGeom>
          <a:solidFill>
            <a:srgbClr val="F4CCCC"/>
          </a:solidFill>
          <a:ln cap="flat" cmpd="sng" w="28575">
            <a:solidFill>
              <a:srgbClr val="85200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20">
                <a:solidFill>
                  <a:srgbClr val="783F04"/>
                </a:solidFill>
                <a:latin typeface="Press Start 2P"/>
                <a:ea typeface="Press Start 2P"/>
                <a:cs typeface="Press Start 2P"/>
                <a:sym typeface="Press Start 2P"/>
              </a:rPr>
              <a:t>Spikes</a:t>
            </a:r>
            <a:endParaRPr b="1" sz="920">
              <a:solidFill>
                <a:srgbClr val="783F04"/>
              </a:solidFill>
              <a:latin typeface="Press Start 2P"/>
              <a:ea typeface="Press Start 2P"/>
              <a:cs typeface="Press Start 2P"/>
              <a:sym typeface="Press Start 2P"/>
            </a:endParaRPr>
          </a:p>
        </p:txBody>
      </p:sp>
      <p:sp>
        <p:nvSpPr>
          <p:cNvPr id="598" name="Google Shape;598;p65"/>
          <p:cNvSpPr/>
          <p:nvPr/>
        </p:nvSpPr>
        <p:spPr>
          <a:xfrm>
            <a:off x="695625" y="1529050"/>
            <a:ext cx="3594300" cy="676800"/>
          </a:xfrm>
          <a:prstGeom prst="flowChartAlternateProcess">
            <a:avLst/>
          </a:prstGeom>
          <a:solidFill>
            <a:srgbClr val="F4CCCC"/>
          </a:solidFill>
          <a:ln cap="flat" cmpd="sng" w="28575">
            <a:solidFill>
              <a:srgbClr val="85200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20">
                <a:solidFill>
                  <a:srgbClr val="783F04"/>
                </a:solidFill>
                <a:latin typeface="Press Start 2P"/>
                <a:ea typeface="Press Start 2P"/>
                <a:cs typeface="Press Start 2P"/>
                <a:sym typeface="Press Start 2P"/>
              </a:rPr>
              <a:t>Salt glands</a:t>
            </a:r>
            <a:endParaRPr b="1" sz="920">
              <a:solidFill>
                <a:srgbClr val="783F04"/>
              </a:solidFill>
              <a:latin typeface="Press Start 2P"/>
              <a:ea typeface="Press Start 2P"/>
              <a:cs typeface="Press Start 2P"/>
              <a:sym typeface="Press Start 2P"/>
            </a:endParaRPr>
          </a:p>
        </p:txBody>
      </p:sp>
      <p:sp>
        <p:nvSpPr>
          <p:cNvPr id="599" name="Google Shape;599;p65"/>
          <p:cNvSpPr txBox="1"/>
          <p:nvPr/>
        </p:nvSpPr>
        <p:spPr>
          <a:xfrm>
            <a:off x="1663050" y="277725"/>
            <a:ext cx="56748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420">
                <a:solidFill>
                  <a:srgbClr val="990000"/>
                </a:solidFill>
                <a:latin typeface="Press Start 2P"/>
                <a:ea typeface="Press Start 2P"/>
                <a:cs typeface="Press Start 2P"/>
                <a:sym typeface="Press Start 2P"/>
              </a:rPr>
              <a:t>Which adaptation power did this plant use?</a:t>
            </a:r>
            <a:endParaRPr b="1" sz="1420">
              <a:solidFill>
                <a:srgbClr val="990000"/>
              </a:solidFill>
              <a:latin typeface="Press Start 2P"/>
              <a:ea typeface="Press Start 2P"/>
              <a:cs typeface="Press Start 2P"/>
              <a:sym typeface="Press Start 2P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3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" name="Google Shape;604;p6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11438" y="699775"/>
            <a:ext cx="4321125" cy="4321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605" name="Google Shape;605;p6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480788" y="749650"/>
            <a:ext cx="4192600" cy="4228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06" name="Google Shape;606;p6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37875" y="2592225"/>
            <a:ext cx="3019425" cy="102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07" name="Google Shape;607;p6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124563" y="840500"/>
            <a:ext cx="3019425" cy="1028700"/>
          </a:xfrm>
          <a:prstGeom prst="rect">
            <a:avLst/>
          </a:prstGeom>
          <a:noFill/>
          <a:ln>
            <a:noFill/>
          </a:ln>
        </p:spPr>
      </p:pic>
      <p:sp>
        <p:nvSpPr>
          <p:cNvPr id="608" name="Google Shape;608;p66"/>
          <p:cNvSpPr txBox="1"/>
          <p:nvPr/>
        </p:nvSpPr>
        <p:spPr>
          <a:xfrm>
            <a:off x="454050" y="2872600"/>
            <a:ext cx="3019500" cy="36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20">
                <a:solidFill>
                  <a:schemeClr val="dk1"/>
                </a:solidFill>
                <a:latin typeface="Press Start 2P"/>
                <a:ea typeface="Press Start 2P"/>
                <a:cs typeface="Press Start 2P"/>
                <a:sym typeface="Press Start 2P"/>
              </a:rPr>
              <a:t>Spartina Alterniflora</a:t>
            </a:r>
            <a:endParaRPr b="1" sz="820">
              <a:solidFill>
                <a:schemeClr val="dk1"/>
              </a:solidFill>
              <a:latin typeface="Press Start 2P"/>
              <a:ea typeface="Press Start 2P"/>
              <a:cs typeface="Press Start 2P"/>
              <a:sym typeface="Press Start 2P"/>
            </a:endParaRPr>
          </a:p>
        </p:txBody>
      </p:sp>
      <p:sp>
        <p:nvSpPr>
          <p:cNvPr id="609" name="Google Shape;609;p66"/>
          <p:cNvSpPr txBox="1"/>
          <p:nvPr/>
        </p:nvSpPr>
        <p:spPr>
          <a:xfrm>
            <a:off x="6553538" y="1116150"/>
            <a:ext cx="2161500" cy="27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20">
                <a:solidFill>
                  <a:schemeClr val="dk1"/>
                </a:solidFill>
                <a:latin typeface="Press Start 2P"/>
                <a:ea typeface="Press Start 2P"/>
                <a:cs typeface="Press Start 2P"/>
                <a:sym typeface="Press Start 2P"/>
              </a:rPr>
              <a:t>Seawater</a:t>
            </a:r>
            <a:endParaRPr b="1" sz="1120">
              <a:solidFill>
                <a:schemeClr val="dk1"/>
              </a:solidFill>
              <a:latin typeface="Press Start 2P"/>
              <a:ea typeface="Press Start 2P"/>
              <a:cs typeface="Press Start 2P"/>
              <a:sym typeface="Press Start 2P"/>
            </a:endParaRPr>
          </a:p>
        </p:txBody>
      </p:sp>
      <p:sp>
        <p:nvSpPr>
          <p:cNvPr id="610" name="Google Shape;610;p66"/>
          <p:cNvSpPr txBox="1"/>
          <p:nvPr/>
        </p:nvSpPr>
        <p:spPr>
          <a:xfrm>
            <a:off x="606775" y="214975"/>
            <a:ext cx="8720700" cy="27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20">
                <a:solidFill>
                  <a:schemeClr val="dk1"/>
                </a:solidFill>
                <a:latin typeface="Press Start 2P"/>
                <a:ea typeface="Press Start 2P"/>
                <a:cs typeface="Press Start 2P"/>
                <a:sym typeface="Press Start 2P"/>
              </a:rPr>
              <a:t>PLANT VS CHALLENGE BATTLE ROUND 6</a:t>
            </a:r>
            <a:endParaRPr b="1" sz="1820">
              <a:solidFill>
                <a:schemeClr val="dk1"/>
              </a:solidFill>
              <a:latin typeface="Press Start 2P"/>
              <a:ea typeface="Press Start 2P"/>
              <a:cs typeface="Press Start 2P"/>
              <a:sym typeface="Press Start 2P"/>
            </a:endParaRPr>
          </a:p>
        </p:txBody>
      </p:sp>
      <p:sp>
        <p:nvSpPr>
          <p:cNvPr id="611" name="Google Shape;611;p66"/>
          <p:cNvSpPr txBox="1"/>
          <p:nvPr/>
        </p:nvSpPr>
        <p:spPr>
          <a:xfrm>
            <a:off x="3066750" y="4110700"/>
            <a:ext cx="3216300" cy="7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20">
                <a:solidFill>
                  <a:schemeClr val="dk1"/>
                </a:solidFill>
                <a:latin typeface="Press Start 2P"/>
                <a:ea typeface="Press Start 2P"/>
                <a:cs typeface="Press Start 2P"/>
                <a:sym typeface="Press Start 2P"/>
              </a:rPr>
              <a:t>Seawater is BACK AGAIN! This time stronger than before.It sneak attacks the salt marsh plant Spartina.</a:t>
            </a:r>
            <a:endParaRPr b="1" sz="820">
              <a:solidFill>
                <a:schemeClr val="dk1"/>
              </a:solidFill>
              <a:latin typeface="Press Start 2P"/>
              <a:ea typeface="Press Start 2P"/>
              <a:cs typeface="Press Start 2P"/>
              <a:sym typeface="Press Start 2P"/>
            </a:endParaRPr>
          </a:p>
        </p:txBody>
      </p:sp>
      <p:sp>
        <p:nvSpPr>
          <p:cNvPr id="612" name="Google Shape;612;p66"/>
          <p:cNvSpPr txBox="1"/>
          <p:nvPr/>
        </p:nvSpPr>
        <p:spPr>
          <a:xfrm>
            <a:off x="454038" y="2521400"/>
            <a:ext cx="2161500" cy="27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20">
                <a:solidFill>
                  <a:schemeClr val="accent3"/>
                </a:solidFill>
                <a:latin typeface="Press Start 2P"/>
                <a:ea typeface="Press Start 2P"/>
                <a:cs typeface="Press Start 2P"/>
                <a:sym typeface="Press Start 2P"/>
              </a:rPr>
              <a:t>PLANT</a:t>
            </a:r>
            <a:endParaRPr b="1" sz="1120">
              <a:solidFill>
                <a:schemeClr val="accent3"/>
              </a:solidFill>
              <a:latin typeface="Press Start 2P"/>
              <a:ea typeface="Press Start 2P"/>
              <a:cs typeface="Press Start 2P"/>
              <a:sym typeface="Press Start 2P"/>
            </a:endParaRPr>
          </a:p>
        </p:txBody>
      </p:sp>
      <p:sp>
        <p:nvSpPr>
          <p:cNvPr id="613" name="Google Shape;613;p66"/>
          <p:cNvSpPr txBox="1"/>
          <p:nvPr/>
        </p:nvSpPr>
        <p:spPr>
          <a:xfrm>
            <a:off x="6840113" y="749650"/>
            <a:ext cx="2161500" cy="27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20">
                <a:solidFill>
                  <a:schemeClr val="accent3"/>
                </a:solidFill>
                <a:latin typeface="Press Start 2P"/>
                <a:ea typeface="Press Start 2P"/>
                <a:cs typeface="Press Start 2P"/>
                <a:sym typeface="Press Start 2P"/>
              </a:rPr>
              <a:t>CHALLENGE</a:t>
            </a:r>
            <a:endParaRPr b="1" sz="1120">
              <a:solidFill>
                <a:schemeClr val="accent3"/>
              </a:solidFill>
              <a:latin typeface="Press Start 2P"/>
              <a:ea typeface="Press Start 2P"/>
              <a:cs typeface="Press Start 2P"/>
              <a:sym typeface="Press Start 2P"/>
            </a:endParaRPr>
          </a:p>
        </p:txBody>
      </p:sp>
      <p:pic>
        <p:nvPicPr>
          <p:cNvPr id="614" name="Google Shape;614;p6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700525" y="1823127"/>
            <a:ext cx="1906877" cy="1067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15" name="Google Shape;615;p66"/>
          <p:cNvPicPr preferRelativeResize="0"/>
          <p:nvPr/>
        </p:nvPicPr>
        <p:blipFill rotWithShape="1">
          <a:blip r:embed="rId8">
            <a:alphaModFix/>
          </a:blip>
          <a:srcRect b="4868" l="34355" r="44327" t="52686"/>
          <a:stretch/>
        </p:blipFill>
        <p:spPr>
          <a:xfrm>
            <a:off x="3066750" y="2122225"/>
            <a:ext cx="1175675" cy="1703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9" name="Shape 6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0" name="Google Shape;620;p6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11438" y="699775"/>
            <a:ext cx="4321125" cy="4321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621" name="Google Shape;621;p6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480788" y="749650"/>
            <a:ext cx="4192600" cy="4228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22" name="Google Shape;622;p6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124575" y="840500"/>
            <a:ext cx="3019425" cy="102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23" name="Google Shape;623;p6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37863" y="2592225"/>
            <a:ext cx="3019425" cy="1028700"/>
          </a:xfrm>
          <a:prstGeom prst="rect">
            <a:avLst/>
          </a:prstGeom>
          <a:noFill/>
          <a:ln>
            <a:noFill/>
          </a:ln>
        </p:spPr>
      </p:pic>
      <p:sp>
        <p:nvSpPr>
          <p:cNvPr id="624" name="Google Shape;624;p67"/>
          <p:cNvSpPr txBox="1"/>
          <p:nvPr/>
        </p:nvSpPr>
        <p:spPr>
          <a:xfrm>
            <a:off x="606775" y="214975"/>
            <a:ext cx="8720700" cy="27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20">
                <a:solidFill>
                  <a:schemeClr val="dk1"/>
                </a:solidFill>
                <a:latin typeface="Press Start 2P"/>
                <a:ea typeface="Press Start 2P"/>
                <a:cs typeface="Press Start 2P"/>
                <a:sym typeface="Press Start 2P"/>
              </a:rPr>
              <a:t>PLANT VS CHALLENGE BATTLE ROUND 6</a:t>
            </a:r>
            <a:endParaRPr b="1" sz="1820">
              <a:solidFill>
                <a:schemeClr val="dk1"/>
              </a:solidFill>
              <a:latin typeface="Press Start 2P"/>
              <a:ea typeface="Press Start 2P"/>
              <a:cs typeface="Press Start 2P"/>
              <a:sym typeface="Press Start 2P"/>
            </a:endParaRPr>
          </a:p>
        </p:txBody>
      </p:sp>
      <p:sp>
        <p:nvSpPr>
          <p:cNvPr id="625" name="Google Shape;625;p67"/>
          <p:cNvSpPr txBox="1"/>
          <p:nvPr/>
        </p:nvSpPr>
        <p:spPr>
          <a:xfrm>
            <a:off x="2935650" y="4173175"/>
            <a:ext cx="3282900" cy="652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20">
                <a:solidFill>
                  <a:schemeClr val="dk1"/>
                </a:solidFill>
                <a:latin typeface="Press Start 2P"/>
                <a:ea typeface="Press Start 2P"/>
                <a:cs typeface="Press Start 2P"/>
                <a:sym typeface="Press Start 2P"/>
              </a:rPr>
              <a:t>But Spartina uses its secret adaptation and survives! </a:t>
            </a:r>
            <a:endParaRPr b="1" sz="920">
              <a:solidFill>
                <a:schemeClr val="dk1"/>
              </a:solidFill>
              <a:latin typeface="Press Start 2P"/>
              <a:ea typeface="Press Start 2P"/>
              <a:cs typeface="Press Start 2P"/>
              <a:sym typeface="Press Start 2P"/>
            </a:endParaRPr>
          </a:p>
        </p:txBody>
      </p:sp>
      <p:sp>
        <p:nvSpPr>
          <p:cNvPr id="626" name="Google Shape;626;p67"/>
          <p:cNvSpPr txBox="1"/>
          <p:nvPr/>
        </p:nvSpPr>
        <p:spPr>
          <a:xfrm>
            <a:off x="454038" y="2521400"/>
            <a:ext cx="2161500" cy="27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20">
                <a:solidFill>
                  <a:schemeClr val="accent3"/>
                </a:solidFill>
                <a:latin typeface="Press Start 2P"/>
                <a:ea typeface="Press Start 2P"/>
                <a:cs typeface="Press Start 2P"/>
                <a:sym typeface="Press Start 2P"/>
              </a:rPr>
              <a:t>PLANT</a:t>
            </a:r>
            <a:endParaRPr b="1" sz="1120">
              <a:solidFill>
                <a:schemeClr val="accent3"/>
              </a:solidFill>
              <a:latin typeface="Press Start 2P"/>
              <a:ea typeface="Press Start 2P"/>
              <a:cs typeface="Press Start 2P"/>
              <a:sym typeface="Press Start 2P"/>
            </a:endParaRPr>
          </a:p>
        </p:txBody>
      </p:sp>
      <p:sp>
        <p:nvSpPr>
          <p:cNvPr id="627" name="Google Shape;627;p67"/>
          <p:cNvSpPr txBox="1"/>
          <p:nvPr/>
        </p:nvSpPr>
        <p:spPr>
          <a:xfrm>
            <a:off x="6840113" y="749650"/>
            <a:ext cx="2161500" cy="27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20">
                <a:solidFill>
                  <a:schemeClr val="accent3"/>
                </a:solidFill>
                <a:latin typeface="Press Start 2P"/>
                <a:ea typeface="Press Start 2P"/>
                <a:cs typeface="Press Start 2P"/>
                <a:sym typeface="Press Start 2P"/>
              </a:rPr>
              <a:t>CHALLENGE</a:t>
            </a:r>
            <a:endParaRPr b="1" sz="1120">
              <a:solidFill>
                <a:schemeClr val="accent3"/>
              </a:solidFill>
              <a:latin typeface="Press Start 2P"/>
              <a:ea typeface="Press Start 2P"/>
              <a:cs typeface="Press Start 2P"/>
              <a:sym typeface="Press Start 2P"/>
            </a:endParaRPr>
          </a:p>
        </p:txBody>
      </p:sp>
      <p:sp>
        <p:nvSpPr>
          <p:cNvPr id="628" name="Google Shape;628;p67"/>
          <p:cNvSpPr txBox="1"/>
          <p:nvPr/>
        </p:nvSpPr>
        <p:spPr>
          <a:xfrm>
            <a:off x="6553538" y="1116150"/>
            <a:ext cx="2161500" cy="27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20">
                <a:solidFill>
                  <a:schemeClr val="dk1"/>
                </a:solidFill>
                <a:latin typeface="Press Start 2P"/>
                <a:ea typeface="Press Start 2P"/>
                <a:cs typeface="Press Start 2P"/>
                <a:sym typeface="Press Start 2P"/>
              </a:rPr>
              <a:t>Seawater</a:t>
            </a:r>
            <a:endParaRPr b="1" sz="1120">
              <a:solidFill>
                <a:schemeClr val="dk1"/>
              </a:solidFill>
              <a:latin typeface="Press Start 2P"/>
              <a:ea typeface="Press Start 2P"/>
              <a:cs typeface="Press Start 2P"/>
              <a:sym typeface="Press Start 2P"/>
            </a:endParaRPr>
          </a:p>
        </p:txBody>
      </p:sp>
      <p:pic>
        <p:nvPicPr>
          <p:cNvPr id="629" name="Google Shape;629;p6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700525" y="1823127"/>
            <a:ext cx="1906877" cy="1067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30" name="Google Shape;630;p67"/>
          <p:cNvPicPr preferRelativeResize="0"/>
          <p:nvPr/>
        </p:nvPicPr>
        <p:blipFill rotWithShape="1">
          <a:blip r:embed="rId8">
            <a:alphaModFix/>
          </a:blip>
          <a:srcRect b="4868" l="34355" r="44327" t="52686"/>
          <a:stretch/>
        </p:blipFill>
        <p:spPr>
          <a:xfrm>
            <a:off x="3066750" y="2122225"/>
            <a:ext cx="1175675" cy="1703200"/>
          </a:xfrm>
          <a:prstGeom prst="rect">
            <a:avLst/>
          </a:prstGeom>
          <a:noFill/>
          <a:ln>
            <a:noFill/>
          </a:ln>
        </p:spPr>
      </p:pic>
      <p:sp>
        <p:nvSpPr>
          <p:cNvPr id="631" name="Google Shape;631;p67"/>
          <p:cNvSpPr txBox="1"/>
          <p:nvPr/>
        </p:nvSpPr>
        <p:spPr>
          <a:xfrm>
            <a:off x="454050" y="2872600"/>
            <a:ext cx="3019500" cy="36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20">
                <a:solidFill>
                  <a:schemeClr val="dk1"/>
                </a:solidFill>
                <a:latin typeface="Press Start 2P"/>
                <a:ea typeface="Press Start 2P"/>
                <a:cs typeface="Press Start 2P"/>
                <a:sym typeface="Press Start 2P"/>
              </a:rPr>
              <a:t>Spartina Alterniflora</a:t>
            </a:r>
            <a:endParaRPr b="1" sz="820">
              <a:solidFill>
                <a:schemeClr val="dk1"/>
              </a:solidFill>
              <a:latin typeface="Press Start 2P"/>
              <a:ea typeface="Press Start 2P"/>
              <a:cs typeface="Press Start 2P"/>
              <a:sym typeface="Press Start 2P"/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5" name="Shape 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6" name="Google Shape;636;p6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34550" y="142300"/>
            <a:ext cx="5674900" cy="843525"/>
          </a:xfrm>
          <a:prstGeom prst="rect">
            <a:avLst/>
          </a:prstGeom>
          <a:noFill/>
          <a:ln>
            <a:noFill/>
          </a:ln>
        </p:spPr>
      </p:pic>
      <p:sp>
        <p:nvSpPr>
          <p:cNvPr id="637" name="Google Shape;637;p68"/>
          <p:cNvSpPr/>
          <p:nvPr/>
        </p:nvSpPr>
        <p:spPr>
          <a:xfrm>
            <a:off x="695625" y="2583675"/>
            <a:ext cx="3594300" cy="676800"/>
          </a:xfrm>
          <a:prstGeom prst="flowChartAlternateProcess">
            <a:avLst/>
          </a:prstGeom>
          <a:solidFill>
            <a:srgbClr val="F4CCCC"/>
          </a:solidFill>
          <a:ln cap="flat" cmpd="sng" w="28575">
            <a:solidFill>
              <a:srgbClr val="85200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20">
                <a:solidFill>
                  <a:srgbClr val="783F04"/>
                </a:solidFill>
                <a:latin typeface="Press Start 2P"/>
                <a:ea typeface="Press Start 2P"/>
                <a:cs typeface="Press Start 2P"/>
                <a:sym typeface="Press Start 2P"/>
              </a:rPr>
              <a:t>Growth enzyme</a:t>
            </a:r>
            <a:endParaRPr b="1" sz="920">
              <a:solidFill>
                <a:srgbClr val="783F04"/>
              </a:solidFill>
              <a:latin typeface="Press Start 2P"/>
              <a:ea typeface="Press Start 2P"/>
              <a:cs typeface="Press Start 2P"/>
              <a:sym typeface="Press Start 2P"/>
            </a:endParaRPr>
          </a:p>
        </p:txBody>
      </p:sp>
      <p:sp>
        <p:nvSpPr>
          <p:cNvPr id="638" name="Google Shape;638;p68"/>
          <p:cNvSpPr/>
          <p:nvPr/>
        </p:nvSpPr>
        <p:spPr>
          <a:xfrm>
            <a:off x="695625" y="3638300"/>
            <a:ext cx="3594300" cy="676800"/>
          </a:xfrm>
          <a:prstGeom prst="flowChartAlternateProcess">
            <a:avLst/>
          </a:prstGeom>
          <a:solidFill>
            <a:srgbClr val="F4CCCC"/>
          </a:solidFill>
          <a:ln cap="flat" cmpd="sng" w="28575">
            <a:solidFill>
              <a:srgbClr val="85200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20">
                <a:solidFill>
                  <a:srgbClr val="783F04"/>
                </a:solidFill>
                <a:latin typeface="Press Start 2P"/>
                <a:ea typeface="Press Start 2P"/>
                <a:cs typeface="Press Start 2P"/>
                <a:sym typeface="Press Start 2P"/>
              </a:rPr>
              <a:t>Regrow from trunk and stems</a:t>
            </a:r>
            <a:endParaRPr b="1" sz="920">
              <a:solidFill>
                <a:srgbClr val="783F04"/>
              </a:solidFill>
              <a:latin typeface="Press Start 2P"/>
              <a:ea typeface="Press Start 2P"/>
              <a:cs typeface="Press Start 2P"/>
              <a:sym typeface="Press Start 2P"/>
            </a:endParaRPr>
          </a:p>
        </p:txBody>
      </p:sp>
      <p:sp>
        <p:nvSpPr>
          <p:cNvPr id="639" name="Google Shape;639;p68"/>
          <p:cNvSpPr/>
          <p:nvPr/>
        </p:nvSpPr>
        <p:spPr>
          <a:xfrm>
            <a:off x="4854050" y="1529050"/>
            <a:ext cx="3594300" cy="676800"/>
          </a:xfrm>
          <a:prstGeom prst="flowChartAlternateProcess">
            <a:avLst/>
          </a:prstGeom>
          <a:solidFill>
            <a:srgbClr val="F4CCCC"/>
          </a:solidFill>
          <a:ln cap="flat" cmpd="sng" w="28575">
            <a:solidFill>
              <a:srgbClr val="85200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20">
                <a:solidFill>
                  <a:srgbClr val="783F04"/>
                </a:solidFill>
                <a:latin typeface="Press Start 2P"/>
                <a:ea typeface="Press Start 2P"/>
                <a:cs typeface="Press Start 2P"/>
                <a:sym typeface="Press Start 2P"/>
              </a:rPr>
              <a:t>Waxy leaf</a:t>
            </a:r>
            <a:endParaRPr b="1" sz="920">
              <a:solidFill>
                <a:srgbClr val="783F04"/>
              </a:solidFill>
              <a:latin typeface="Press Start 2P"/>
              <a:ea typeface="Press Start 2P"/>
              <a:cs typeface="Press Start 2P"/>
              <a:sym typeface="Press Start 2P"/>
            </a:endParaRPr>
          </a:p>
        </p:txBody>
      </p:sp>
      <p:sp>
        <p:nvSpPr>
          <p:cNvPr id="640" name="Google Shape;640;p68"/>
          <p:cNvSpPr/>
          <p:nvPr/>
        </p:nvSpPr>
        <p:spPr>
          <a:xfrm>
            <a:off x="4854050" y="2583675"/>
            <a:ext cx="3594300" cy="676800"/>
          </a:xfrm>
          <a:prstGeom prst="flowChartAlternateProcess">
            <a:avLst/>
          </a:prstGeom>
          <a:solidFill>
            <a:srgbClr val="F4CCCC"/>
          </a:solidFill>
          <a:ln cap="flat" cmpd="sng" w="28575">
            <a:solidFill>
              <a:srgbClr val="85200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20">
                <a:solidFill>
                  <a:srgbClr val="783F04"/>
                </a:solidFill>
                <a:latin typeface="Press Start 2P"/>
                <a:ea typeface="Press Start 2P"/>
                <a:cs typeface="Press Start 2P"/>
                <a:sym typeface="Press Start 2P"/>
              </a:rPr>
              <a:t>Dense foliage</a:t>
            </a:r>
            <a:endParaRPr b="1" sz="920">
              <a:solidFill>
                <a:srgbClr val="783F04"/>
              </a:solidFill>
              <a:latin typeface="Press Start 2P"/>
              <a:ea typeface="Press Start 2P"/>
              <a:cs typeface="Press Start 2P"/>
              <a:sym typeface="Press Start 2P"/>
            </a:endParaRPr>
          </a:p>
        </p:txBody>
      </p:sp>
      <p:sp>
        <p:nvSpPr>
          <p:cNvPr id="641" name="Google Shape;641;p68"/>
          <p:cNvSpPr/>
          <p:nvPr/>
        </p:nvSpPr>
        <p:spPr>
          <a:xfrm>
            <a:off x="4854050" y="3638300"/>
            <a:ext cx="3594300" cy="676800"/>
          </a:xfrm>
          <a:prstGeom prst="flowChartAlternateProcess">
            <a:avLst/>
          </a:prstGeom>
          <a:solidFill>
            <a:srgbClr val="F4CCCC"/>
          </a:solidFill>
          <a:ln cap="flat" cmpd="sng" w="28575">
            <a:solidFill>
              <a:srgbClr val="85200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20">
                <a:solidFill>
                  <a:srgbClr val="783F04"/>
                </a:solidFill>
                <a:latin typeface="Press Start 2P"/>
                <a:ea typeface="Press Start 2P"/>
                <a:cs typeface="Press Start 2P"/>
                <a:sym typeface="Press Start 2P"/>
              </a:rPr>
              <a:t>Spikes</a:t>
            </a:r>
            <a:endParaRPr b="1" sz="920">
              <a:solidFill>
                <a:srgbClr val="783F04"/>
              </a:solidFill>
              <a:latin typeface="Press Start 2P"/>
              <a:ea typeface="Press Start 2P"/>
              <a:cs typeface="Press Start 2P"/>
              <a:sym typeface="Press Start 2P"/>
            </a:endParaRPr>
          </a:p>
        </p:txBody>
      </p:sp>
      <p:sp>
        <p:nvSpPr>
          <p:cNvPr id="642" name="Google Shape;642;p68"/>
          <p:cNvSpPr/>
          <p:nvPr/>
        </p:nvSpPr>
        <p:spPr>
          <a:xfrm>
            <a:off x="695625" y="1529050"/>
            <a:ext cx="3594300" cy="676800"/>
          </a:xfrm>
          <a:prstGeom prst="flowChartAlternateProcess">
            <a:avLst/>
          </a:prstGeom>
          <a:solidFill>
            <a:srgbClr val="F4CCCC"/>
          </a:solidFill>
          <a:ln cap="flat" cmpd="sng" w="28575">
            <a:solidFill>
              <a:srgbClr val="85200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20">
                <a:solidFill>
                  <a:srgbClr val="783F04"/>
                </a:solidFill>
                <a:latin typeface="Press Start 2P"/>
                <a:ea typeface="Press Start 2P"/>
                <a:cs typeface="Press Start 2P"/>
                <a:sym typeface="Press Start 2P"/>
              </a:rPr>
              <a:t>Salt glands</a:t>
            </a:r>
            <a:endParaRPr b="1" sz="920">
              <a:solidFill>
                <a:srgbClr val="783F04"/>
              </a:solidFill>
              <a:latin typeface="Press Start 2P"/>
              <a:ea typeface="Press Start 2P"/>
              <a:cs typeface="Press Start 2P"/>
              <a:sym typeface="Press Start 2P"/>
            </a:endParaRPr>
          </a:p>
        </p:txBody>
      </p:sp>
      <p:sp>
        <p:nvSpPr>
          <p:cNvPr id="643" name="Google Shape;643;p68"/>
          <p:cNvSpPr txBox="1"/>
          <p:nvPr/>
        </p:nvSpPr>
        <p:spPr>
          <a:xfrm>
            <a:off x="1663050" y="277725"/>
            <a:ext cx="56748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420">
                <a:solidFill>
                  <a:srgbClr val="990000"/>
                </a:solidFill>
                <a:latin typeface="Press Start 2P"/>
                <a:ea typeface="Press Start 2P"/>
                <a:cs typeface="Press Start 2P"/>
                <a:sym typeface="Press Start 2P"/>
              </a:rPr>
              <a:t>Which adaptation power did this plant use?</a:t>
            </a:r>
            <a:endParaRPr b="1" sz="1420">
              <a:solidFill>
                <a:srgbClr val="990000"/>
              </a:solidFill>
              <a:latin typeface="Press Start 2P"/>
              <a:ea typeface="Press Start 2P"/>
              <a:cs typeface="Press Start 2P"/>
              <a:sym typeface="Press Start 2P"/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7" name="Shape 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8" name="Google Shape;648;p6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34550" y="142300"/>
            <a:ext cx="5674900" cy="843525"/>
          </a:xfrm>
          <a:prstGeom prst="rect">
            <a:avLst/>
          </a:prstGeom>
          <a:noFill/>
          <a:ln>
            <a:noFill/>
          </a:ln>
        </p:spPr>
      </p:pic>
      <p:sp>
        <p:nvSpPr>
          <p:cNvPr id="649" name="Google Shape;649;p69"/>
          <p:cNvSpPr/>
          <p:nvPr/>
        </p:nvSpPr>
        <p:spPr>
          <a:xfrm>
            <a:off x="695625" y="1529050"/>
            <a:ext cx="3594300" cy="676800"/>
          </a:xfrm>
          <a:prstGeom prst="flowChartAlternateProcess">
            <a:avLst/>
          </a:prstGeom>
          <a:solidFill>
            <a:srgbClr val="F4F8C2"/>
          </a:solidFill>
          <a:ln cap="flat" cmpd="sng" w="28575">
            <a:solidFill>
              <a:srgbClr val="85200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20">
                <a:solidFill>
                  <a:srgbClr val="783F04"/>
                </a:solidFill>
                <a:latin typeface="Press Start 2P"/>
                <a:ea typeface="Press Start 2P"/>
                <a:cs typeface="Press Start 2P"/>
                <a:sym typeface="Press Start 2P"/>
              </a:rPr>
              <a:t>Salt glands that process and pump out salt from salty seawater. </a:t>
            </a:r>
            <a:endParaRPr b="1" sz="920">
              <a:solidFill>
                <a:srgbClr val="783F04"/>
              </a:solidFill>
              <a:latin typeface="Press Start 2P"/>
              <a:ea typeface="Press Start 2P"/>
              <a:cs typeface="Press Start 2P"/>
              <a:sym typeface="Press Start 2P"/>
            </a:endParaRPr>
          </a:p>
        </p:txBody>
      </p:sp>
      <p:sp>
        <p:nvSpPr>
          <p:cNvPr id="650" name="Google Shape;650;p69"/>
          <p:cNvSpPr/>
          <p:nvPr/>
        </p:nvSpPr>
        <p:spPr>
          <a:xfrm>
            <a:off x="695625" y="2583675"/>
            <a:ext cx="3594300" cy="676800"/>
          </a:xfrm>
          <a:prstGeom prst="flowChartAlternateProcess">
            <a:avLst/>
          </a:prstGeom>
          <a:solidFill>
            <a:srgbClr val="F4CCCC"/>
          </a:solidFill>
          <a:ln cap="flat" cmpd="sng" w="28575">
            <a:solidFill>
              <a:srgbClr val="85200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20">
                <a:solidFill>
                  <a:srgbClr val="783F04"/>
                </a:solidFill>
                <a:latin typeface="Press Start 2P"/>
                <a:ea typeface="Press Start 2P"/>
                <a:cs typeface="Press Start 2P"/>
                <a:sym typeface="Press Start 2P"/>
              </a:rPr>
              <a:t>Growth enzyme</a:t>
            </a:r>
            <a:endParaRPr b="1" sz="920">
              <a:solidFill>
                <a:srgbClr val="783F04"/>
              </a:solidFill>
              <a:latin typeface="Press Start 2P"/>
              <a:ea typeface="Press Start 2P"/>
              <a:cs typeface="Press Start 2P"/>
              <a:sym typeface="Press Start 2P"/>
            </a:endParaRPr>
          </a:p>
        </p:txBody>
      </p:sp>
      <p:sp>
        <p:nvSpPr>
          <p:cNvPr id="651" name="Google Shape;651;p69"/>
          <p:cNvSpPr/>
          <p:nvPr/>
        </p:nvSpPr>
        <p:spPr>
          <a:xfrm>
            <a:off x="695625" y="3638300"/>
            <a:ext cx="3594300" cy="676800"/>
          </a:xfrm>
          <a:prstGeom prst="flowChartAlternateProcess">
            <a:avLst/>
          </a:prstGeom>
          <a:solidFill>
            <a:srgbClr val="F4CCCC"/>
          </a:solidFill>
          <a:ln cap="flat" cmpd="sng" w="28575">
            <a:solidFill>
              <a:srgbClr val="85200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20">
                <a:solidFill>
                  <a:srgbClr val="783F04"/>
                </a:solidFill>
                <a:latin typeface="Press Start 2P"/>
                <a:ea typeface="Press Start 2P"/>
                <a:cs typeface="Press Start 2P"/>
                <a:sym typeface="Press Start 2P"/>
              </a:rPr>
              <a:t>Regrow from trunk and stems</a:t>
            </a:r>
            <a:endParaRPr b="1" sz="920">
              <a:solidFill>
                <a:srgbClr val="783F04"/>
              </a:solidFill>
              <a:latin typeface="Press Start 2P"/>
              <a:ea typeface="Press Start 2P"/>
              <a:cs typeface="Press Start 2P"/>
              <a:sym typeface="Press Start 2P"/>
            </a:endParaRPr>
          </a:p>
        </p:txBody>
      </p:sp>
      <p:sp>
        <p:nvSpPr>
          <p:cNvPr id="652" name="Google Shape;652;p69"/>
          <p:cNvSpPr/>
          <p:nvPr/>
        </p:nvSpPr>
        <p:spPr>
          <a:xfrm>
            <a:off x="4854050" y="1529050"/>
            <a:ext cx="3594300" cy="676800"/>
          </a:xfrm>
          <a:prstGeom prst="flowChartAlternateProcess">
            <a:avLst/>
          </a:prstGeom>
          <a:solidFill>
            <a:srgbClr val="F4CCCC"/>
          </a:solidFill>
          <a:ln cap="flat" cmpd="sng" w="28575">
            <a:solidFill>
              <a:srgbClr val="85200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20">
                <a:solidFill>
                  <a:srgbClr val="783F04"/>
                </a:solidFill>
                <a:latin typeface="Press Start 2P"/>
                <a:ea typeface="Press Start 2P"/>
                <a:cs typeface="Press Start 2P"/>
                <a:sym typeface="Press Start 2P"/>
              </a:rPr>
              <a:t>Waxy leaf</a:t>
            </a:r>
            <a:endParaRPr b="1" sz="920">
              <a:solidFill>
                <a:srgbClr val="783F04"/>
              </a:solidFill>
              <a:latin typeface="Press Start 2P"/>
              <a:ea typeface="Press Start 2P"/>
              <a:cs typeface="Press Start 2P"/>
              <a:sym typeface="Press Start 2P"/>
            </a:endParaRPr>
          </a:p>
        </p:txBody>
      </p:sp>
      <p:sp>
        <p:nvSpPr>
          <p:cNvPr id="653" name="Google Shape;653;p69"/>
          <p:cNvSpPr/>
          <p:nvPr/>
        </p:nvSpPr>
        <p:spPr>
          <a:xfrm>
            <a:off x="4854050" y="2583675"/>
            <a:ext cx="3594300" cy="676800"/>
          </a:xfrm>
          <a:prstGeom prst="flowChartAlternateProcess">
            <a:avLst/>
          </a:prstGeom>
          <a:solidFill>
            <a:srgbClr val="F4CCCC"/>
          </a:solidFill>
          <a:ln cap="flat" cmpd="sng" w="28575">
            <a:solidFill>
              <a:srgbClr val="85200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20">
                <a:solidFill>
                  <a:srgbClr val="783F04"/>
                </a:solidFill>
                <a:latin typeface="Press Start 2P"/>
                <a:ea typeface="Press Start 2P"/>
                <a:cs typeface="Press Start 2P"/>
                <a:sym typeface="Press Start 2P"/>
              </a:rPr>
              <a:t>Dense foliage</a:t>
            </a:r>
            <a:endParaRPr b="1" sz="920">
              <a:solidFill>
                <a:srgbClr val="783F04"/>
              </a:solidFill>
              <a:latin typeface="Press Start 2P"/>
              <a:ea typeface="Press Start 2P"/>
              <a:cs typeface="Press Start 2P"/>
              <a:sym typeface="Press Start 2P"/>
            </a:endParaRPr>
          </a:p>
        </p:txBody>
      </p:sp>
      <p:sp>
        <p:nvSpPr>
          <p:cNvPr id="654" name="Google Shape;654;p69"/>
          <p:cNvSpPr/>
          <p:nvPr/>
        </p:nvSpPr>
        <p:spPr>
          <a:xfrm>
            <a:off x="4854050" y="3638300"/>
            <a:ext cx="3594300" cy="676800"/>
          </a:xfrm>
          <a:prstGeom prst="flowChartAlternateProcess">
            <a:avLst/>
          </a:prstGeom>
          <a:solidFill>
            <a:srgbClr val="F4CCCC"/>
          </a:solidFill>
          <a:ln cap="flat" cmpd="sng" w="28575">
            <a:solidFill>
              <a:srgbClr val="85200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20">
                <a:solidFill>
                  <a:srgbClr val="783F04"/>
                </a:solidFill>
                <a:latin typeface="Press Start 2P"/>
                <a:ea typeface="Press Start 2P"/>
                <a:cs typeface="Press Start 2P"/>
                <a:sym typeface="Press Start 2P"/>
              </a:rPr>
              <a:t>Spikes</a:t>
            </a:r>
            <a:endParaRPr b="1" sz="920">
              <a:solidFill>
                <a:srgbClr val="783F04"/>
              </a:solidFill>
              <a:latin typeface="Press Start 2P"/>
              <a:ea typeface="Press Start 2P"/>
              <a:cs typeface="Press Start 2P"/>
              <a:sym typeface="Press Start 2P"/>
            </a:endParaRPr>
          </a:p>
        </p:txBody>
      </p:sp>
      <p:sp>
        <p:nvSpPr>
          <p:cNvPr id="655" name="Google Shape;655;p69"/>
          <p:cNvSpPr txBox="1"/>
          <p:nvPr/>
        </p:nvSpPr>
        <p:spPr>
          <a:xfrm>
            <a:off x="1663050" y="277725"/>
            <a:ext cx="56748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420">
                <a:solidFill>
                  <a:srgbClr val="990000"/>
                </a:solidFill>
                <a:latin typeface="Press Start 2P"/>
                <a:ea typeface="Press Start 2P"/>
                <a:cs typeface="Press Start 2P"/>
                <a:sym typeface="Press Start 2P"/>
              </a:rPr>
              <a:t>Which adaptation power did this plant use?</a:t>
            </a:r>
            <a:endParaRPr b="1" sz="1420">
              <a:solidFill>
                <a:srgbClr val="990000"/>
              </a:solidFill>
              <a:latin typeface="Press Start 2P"/>
              <a:ea typeface="Press Start 2P"/>
              <a:cs typeface="Press Start 2P"/>
              <a:sym typeface="Press Start 2P"/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9" name="Shape 6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0" name="Google Shape;660;p70"/>
          <p:cNvSpPr txBox="1"/>
          <p:nvPr/>
        </p:nvSpPr>
        <p:spPr>
          <a:xfrm>
            <a:off x="1644025" y="1127225"/>
            <a:ext cx="5766900" cy="200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12700" marR="76200" rtl="0" algn="ctr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None/>
            </a:pPr>
            <a:r>
              <a:rPr b="1" lang="en" sz="5900">
                <a:solidFill>
                  <a:srgbClr val="B45F06"/>
                </a:solidFill>
                <a:latin typeface="Press Start 2P"/>
                <a:ea typeface="Press Start 2P"/>
                <a:cs typeface="Press Start 2P"/>
                <a:sym typeface="Press Start 2P"/>
              </a:rPr>
              <a:t>GAME OVER!</a:t>
            </a:r>
            <a:endParaRPr b="1" sz="5900">
              <a:solidFill>
                <a:srgbClr val="B45F06"/>
              </a:solidFill>
              <a:latin typeface="Press Start 2P"/>
              <a:ea typeface="Press Start 2P"/>
              <a:cs typeface="Press Start 2P"/>
              <a:sym typeface="Press Start 2P"/>
            </a:endParaRPr>
          </a:p>
        </p:txBody>
      </p:sp>
      <p:sp>
        <p:nvSpPr>
          <p:cNvPr id="661" name="Google Shape;661;p70"/>
          <p:cNvSpPr txBox="1"/>
          <p:nvPr/>
        </p:nvSpPr>
        <p:spPr>
          <a:xfrm>
            <a:off x="1644025" y="1036775"/>
            <a:ext cx="5766900" cy="200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12700" marR="76200" rtl="0" algn="ctr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None/>
            </a:pPr>
            <a:r>
              <a:rPr b="1" lang="en" sz="5900">
                <a:solidFill>
                  <a:srgbClr val="F6B26B"/>
                </a:solidFill>
                <a:latin typeface="Press Start 2P"/>
                <a:ea typeface="Press Start 2P"/>
                <a:cs typeface="Press Start 2P"/>
                <a:sym typeface="Press Start 2P"/>
              </a:rPr>
              <a:t>GAME OVER!</a:t>
            </a:r>
            <a:endParaRPr b="1" sz="5900">
              <a:solidFill>
                <a:srgbClr val="F6B26B"/>
              </a:solidFill>
              <a:latin typeface="Press Start 2P"/>
              <a:ea typeface="Press Start 2P"/>
              <a:cs typeface="Press Start 2P"/>
              <a:sym typeface="Press Start 2P"/>
            </a:endParaRPr>
          </a:p>
        </p:txBody>
      </p:sp>
      <p:sp>
        <p:nvSpPr>
          <p:cNvPr id="662" name="Google Shape;662;p70"/>
          <p:cNvSpPr txBox="1"/>
          <p:nvPr/>
        </p:nvSpPr>
        <p:spPr>
          <a:xfrm>
            <a:off x="1644025" y="937175"/>
            <a:ext cx="5766900" cy="200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12700" marR="76200" rtl="0" algn="ctr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None/>
            </a:pPr>
            <a:r>
              <a:rPr b="1" lang="en" sz="5900">
                <a:solidFill>
                  <a:srgbClr val="FFD966"/>
                </a:solidFill>
                <a:latin typeface="Press Start 2P"/>
                <a:ea typeface="Press Start 2P"/>
                <a:cs typeface="Press Start 2P"/>
                <a:sym typeface="Press Start 2P"/>
              </a:rPr>
              <a:t>GAME OVER!</a:t>
            </a:r>
            <a:endParaRPr b="1" sz="5900">
              <a:solidFill>
                <a:srgbClr val="FFD966"/>
              </a:solidFill>
              <a:latin typeface="Press Start 2P"/>
              <a:ea typeface="Press Start 2P"/>
              <a:cs typeface="Press Start 2P"/>
              <a:sym typeface="Press Start 2P"/>
            </a:endParaRPr>
          </a:p>
        </p:txBody>
      </p:sp>
      <p:sp>
        <p:nvSpPr>
          <p:cNvPr id="663" name="Google Shape;663;p70"/>
          <p:cNvSpPr txBox="1"/>
          <p:nvPr>
            <p:ph idx="4294967295" type="title"/>
          </p:nvPr>
        </p:nvSpPr>
        <p:spPr>
          <a:xfrm>
            <a:off x="1856425" y="3199450"/>
            <a:ext cx="53421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" sz="1320">
                <a:solidFill>
                  <a:srgbClr val="FFE599"/>
                </a:solidFill>
                <a:latin typeface="Press Start 2P"/>
                <a:ea typeface="Press Start 2P"/>
                <a:cs typeface="Press Start 2P"/>
                <a:sym typeface="Press Start 2P"/>
              </a:rPr>
              <a:t>CONGRATULATIONS ON DEFEATING THE FINAL CHALLENGER!</a:t>
            </a:r>
            <a:endParaRPr b="1" sz="1320">
              <a:solidFill>
                <a:srgbClr val="FFE599"/>
              </a:solidFill>
              <a:latin typeface="Press Start 2P"/>
              <a:ea typeface="Press Start 2P"/>
              <a:cs typeface="Press Start 2P"/>
              <a:sym typeface="Press Start 2P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b="1" sz="1320">
              <a:solidFill>
                <a:srgbClr val="FFE599"/>
              </a:solidFill>
              <a:latin typeface="Press Start 2P"/>
              <a:ea typeface="Press Start 2P"/>
              <a:cs typeface="Press Start 2P"/>
              <a:sym typeface="Press Start 2P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" sz="1320">
                <a:solidFill>
                  <a:srgbClr val="FFE599"/>
                </a:solidFill>
                <a:latin typeface="Press Start 2P"/>
                <a:ea typeface="Press Start 2P"/>
                <a:cs typeface="Press Start 2P"/>
                <a:sym typeface="Press Start 2P"/>
              </a:rPr>
              <a:t>YOU DID A GREAT JOB!</a:t>
            </a:r>
            <a:endParaRPr b="1" sz="1320">
              <a:solidFill>
                <a:srgbClr val="FFE599"/>
              </a:solidFill>
              <a:latin typeface="Press Start 2P"/>
              <a:ea typeface="Press Start 2P"/>
              <a:cs typeface="Press Start 2P"/>
              <a:sym typeface="Press Start 2P"/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7" name="Shape 6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8" name="Google Shape;668;p71"/>
          <p:cNvSpPr txBox="1"/>
          <p:nvPr/>
        </p:nvSpPr>
        <p:spPr>
          <a:xfrm>
            <a:off x="299350" y="321350"/>
            <a:ext cx="8797200" cy="172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12700" marR="76200" rtl="0" algn="ctr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None/>
            </a:pPr>
            <a:r>
              <a:rPr b="1" lang="en" sz="50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Thank you for participating!</a:t>
            </a:r>
            <a:endParaRPr b="1" sz="50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69" name="Google Shape;669;p71"/>
          <p:cNvSpPr txBox="1"/>
          <p:nvPr>
            <p:ph idx="4294967295" type="title"/>
          </p:nvPr>
        </p:nvSpPr>
        <p:spPr>
          <a:xfrm>
            <a:off x="1723425" y="4136500"/>
            <a:ext cx="60927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4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Made possible by the National Fish and Wildlife Foundation</a:t>
            </a:r>
            <a:endParaRPr b="1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670" name="Google Shape;670;p7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22825" y="2102001"/>
            <a:ext cx="1898348" cy="19058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1"/>
          <p:cNvSpPr txBox="1"/>
          <p:nvPr/>
        </p:nvSpPr>
        <p:spPr>
          <a:xfrm>
            <a:off x="311700" y="21547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solidFill>
                  <a:schemeClr val="lt1"/>
                </a:solidFill>
                <a:highlight>
                  <a:schemeClr val="dk1"/>
                </a:highlight>
                <a:latin typeface="Montserrat"/>
                <a:ea typeface="Montserrat"/>
                <a:cs typeface="Montserrat"/>
                <a:sym typeface="Montserrat"/>
              </a:rPr>
              <a:t>What makes Rockaway a special place?</a:t>
            </a:r>
            <a:endParaRPr b="1" sz="2800">
              <a:solidFill>
                <a:schemeClr val="lt1"/>
              </a:solidFill>
              <a:highlight>
                <a:schemeClr val="dk1"/>
              </a:highlight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95" name="Google Shape;95;p21"/>
          <p:cNvSpPr txBox="1"/>
          <p:nvPr/>
        </p:nvSpPr>
        <p:spPr>
          <a:xfrm>
            <a:off x="1022250" y="1140152"/>
            <a:ext cx="7332900" cy="407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873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Montserrat"/>
              <a:buChar char="●"/>
            </a:pPr>
            <a:r>
              <a:rPr lang="en" sz="25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It is a peninsula</a:t>
            </a:r>
            <a:endParaRPr sz="25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873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Montserrat"/>
              <a:buChar char="●"/>
            </a:pPr>
            <a:r>
              <a:rPr lang="en" sz="25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It is located in Queens, one of the most ethnically diverse areas in the world</a:t>
            </a:r>
            <a:endParaRPr sz="25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25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25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96" name="Google Shape;96;p21"/>
          <p:cNvSpPr txBox="1"/>
          <p:nvPr/>
        </p:nvSpPr>
        <p:spPr>
          <a:xfrm>
            <a:off x="1152400" y="3101150"/>
            <a:ext cx="6229800" cy="1437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b="1" lang="en" sz="2500">
                <a:solidFill>
                  <a:schemeClr val="dk1"/>
                </a:solidFill>
                <a:highlight>
                  <a:schemeClr val="lt2"/>
                </a:highlight>
                <a:latin typeface="Montserrat"/>
                <a:ea typeface="Montserrat"/>
                <a:cs typeface="Montserrat"/>
                <a:sym typeface="Montserrat"/>
              </a:rPr>
              <a:t>That makes Rockaway one of the most diverse coastal communities in the world!</a:t>
            </a:r>
            <a:endParaRPr b="1" sz="1800">
              <a:solidFill>
                <a:schemeClr val="dk2"/>
              </a:solidFill>
              <a:highlight>
                <a:schemeClr val="lt2"/>
              </a:highlight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2"/>
          <p:cNvSpPr txBox="1"/>
          <p:nvPr/>
        </p:nvSpPr>
        <p:spPr>
          <a:xfrm>
            <a:off x="311700" y="215475"/>
            <a:ext cx="8520600" cy="1227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solidFill>
                  <a:schemeClr val="lt1"/>
                </a:solidFill>
                <a:highlight>
                  <a:schemeClr val="dk1"/>
                </a:highlight>
                <a:latin typeface="Montserrat"/>
                <a:ea typeface="Montserrat"/>
                <a:cs typeface="Montserrat"/>
                <a:sym typeface="Montserrat"/>
              </a:rPr>
              <a:t>What might make it difficult for a plant to survive along the beach?</a:t>
            </a:r>
            <a:endParaRPr b="1" sz="2800">
              <a:solidFill>
                <a:schemeClr val="lt1"/>
              </a:solidFill>
              <a:highlight>
                <a:schemeClr val="dk1"/>
              </a:highlight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02" name="Google Shape;102;p22"/>
          <p:cNvSpPr txBox="1"/>
          <p:nvPr/>
        </p:nvSpPr>
        <p:spPr>
          <a:xfrm>
            <a:off x="775700" y="1848700"/>
            <a:ext cx="8118000" cy="82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23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Brainstorm some ideas as a class! Then use the </a:t>
            </a:r>
            <a:r>
              <a:rPr b="1" i="1" lang="en" sz="23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clues</a:t>
            </a:r>
            <a:r>
              <a:rPr b="1" i="1" lang="en" sz="23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on the next slides to guess a few more. </a:t>
            </a:r>
            <a:endParaRPr b="1" i="1" sz="23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3"/>
          <p:cNvSpPr txBox="1"/>
          <p:nvPr/>
        </p:nvSpPr>
        <p:spPr>
          <a:xfrm>
            <a:off x="311700" y="215475"/>
            <a:ext cx="8520600" cy="1227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solidFill>
                  <a:schemeClr val="lt1"/>
                </a:solidFill>
                <a:highlight>
                  <a:schemeClr val="dk1"/>
                </a:highlight>
                <a:latin typeface="Montserrat"/>
                <a:ea typeface="Montserrat"/>
                <a:cs typeface="Montserrat"/>
                <a:sym typeface="Montserrat"/>
              </a:rPr>
              <a:t>What might make it difficult for a plant to survive along the beach?</a:t>
            </a:r>
            <a:endParaRPr b="1" sz="2800">
              <a:solidFill>
                <a:schemeClr val="lt1"/>
              </a:solidFill>
              <a:highlight>
                <a:schemeClr val="dk1"/>
              </a:highlight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08" name="Google Shape;108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8588" y="1504512"/>
            <a:ext cx="2406083" cy="24060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24"/>
          <p:cNvSpPr txBox="1"/>
          <p:nvPr/>
        </p:nvSpPr>
        <p:spPr>
          <a:xfrm>
            <a:off x="311700" y="215475"/>
            <a:ext cx="8520600" cy="1227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solidFill>
                  <a:schemeClr val="lt1"/>
                </a:solidFill>
                <a:highlight>
                  <a:schemeClr val="dk1"/>
                </a:highlight>
                <a:latin typeface="Montserrat"/>
                <a:ea typeface="Montserrat"/>
                <a:cs typeface="Montserrat"/>
                <a:sym typeface="Montserrat"/>
              </a:rPr>
              <a:t>What might make it difficult for a plant to survive along the beach?</a:t>
            </a:r>
            <a:endParaRPr b="1" sz="2800">
              <a:solidFill>
                <a:schemeClr val="lt1"/>
              </a:solidFill>
              <a:highlight>
                <a:schemeClr val="dk1"/>
              </a:highlight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14" name="Google Shape;114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8588" y="1504512"/>
            <a:ext cx="2406083" cy="2406072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p24"/>
          <p:cNvSpPr txBox="1"/>
          <p:nvPr/>
        </p:nvSpPr>
        <p:spPr>
          <a:xfrm>
            <a:off x="634625" y="4023225"/>
            <a:ext cx="2277300" cy="858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1200"/>
              </a:spcAft>
              <a:buSzPts val="1018"/>
              <a:buNone/>
            </a:pPr>
            <a:r>
              <a:rPr lang="en" sz="1812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Buried under sand</a:t>
            </a:r>
            <a:endParaRPr sz="1812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